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7"/>
  </p:notesMasterIdLst>
  <p:handoutMasterIdLst>
    <p:handoutMasterId r:id="rId18"/>
  </p:handoutMasterIdLst>
  <p:sldIdLst>
    <p:sldId id="256" r:id="rId2"/>
    <p:sldId id="257" r:id="rId3"/>
    <p:sldId id="258" r:id="rId4"/>
    <p:sldId id="273" r:id="rId5"/>
    <p:sldId id="266" r:id="rId6"/>
    <p:sldId id="274" r:id="rId7"/>
    <p:sldId id="275" r:id="rId8"/>
    <p:sldId id="276" r:id="rId9"/>
    <p:sldId id="277" r:id="rId10"/>
    <p:sldId id="279" r:id="rId11"/>
    <p:sldId id="278" r:id="rId12"/>
    <p:sldId id="280" r:id="rId13"/>
    <p:sldId id="281" r:id="rId14"/>
    <p:sldId id="282" r:id="rId15"/>
    <p:sldId id="267" r:id="rId16"/>
  </p:sldIdLst>
  <p:sldSz cx="9144000" cy="6858000" type="letter"/>
  <p:notesSz cx="7010400" cy="9296400"/>
  <p:defaultTextStyle>
    <a:defPPr>
      <a:defRPr lang="en-US"/>
    </a:defPPr>
    <a:lvl1pPr algn="l" rtl="0" eaLnBrk="0" fontAlgn="base" hangingPunct="0">
      <a:spcBef>
        <a:spcPct val="0"/>
      </a:spcBef>
      <a:spcAft>
        <a:spcPct val="0"/>
      </a:spcAft>
      <a:defRPr sz="2400" kern="1200">
        <a:solidFill>
          <a:schemeClr val="tx1"/>
        </a:solidFill>
        <a:latin typeface="Futura Hv" pitchFamily="34" charset="0"/>
        <a:ea typeface="+mn-ea"/>
        <a:cs typeface="+mn-cs"/>
      </a:defRPr>
    </a:lvl1pPr>
    <a:lvl2pPr marL="457200" algn="l" rtl="0" eaLnBrk="0" fontAlgn="base" hangingPunct="0">
      <a:spcBef>
        <a:spcPct val="0"/>
      </a:spcBef>
      <a:spcAft>
        <a:spcPct val="0"/>
      </a:spcAft>
      <a:defRPr sz="2400" kern="1200">
        <a:solidFill>
          <a:schemeClr val="tx1"/>
        </a:solidFill>
        <a:latin typeface="Futura Hv" pitchFamily="34" charset="0"/>
        <a:ea typeface="+mn-ea"/>
        <a:cs typeface="+mn-cs"/>
      </a:defRPr>
    </a:lvl2pPr>
    <a:lvl3pPr marL="914400" algn="l" rtl="0" eaLnBrk="0" fontAlgn="base" hangingPunct="0">
      <a:spcBef>
        <a:spcPct val="0"/>
      </a:spcBef>
      <a:spcAft>
        <a:spcPct val="0"/>
      </a:spcAft>
      <a:defRPr sz="2400" kern="1200">
        <a:solidFill>
          <a:schemeClr val="tx1"/>
        </a:solidFill>
        <a:latin typeface="Futura Hv"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Futura Hv"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Futura Hv" pitchFamily="34" charset="0"/>
        <a:ea typeface="+mn-ea"/>
        <a:cs typeface="+mn-cs"/>
      </a:defRPr>
    </a:lvl5pPr>
    <a:lvl6pPr marL="2286000" algn="l" defTabSz="914400" rtl="0" eaLnBrk="1" latinLnBrk="0" hangingPunct="1">
      <a:defRPr sz="2400" kern="1200">
        <a:solidFill>
          <a:schemeClr val="tx1"/>
        </a:solidFill>
        <a:latin typeface="Futura Hv" pitchFamily="34" charset="0"/>
        <a:ea typeface="+mn-ea"/>
        <a:cs typeface="+mn-cs"/>
      </a:defRPr>
    </a:lvl6pPr>
    <a:lvl7pPr marL="2743200" algn="l" defTabSz="914400" rtl="0" eaLnBrk="1" latinLnBrk="0" hangingPunct="1">
      <a:defRPr sz="2400" kern="1200">
        <a:solidFill>
          <a:schemeClr val="tx1"/>
        </a:solidFill>
        <a:latin typeface="Futura Hv" pitchFamily="34" charset="0"/>
        <a:ea typeface="+mn-ea"/>
        <a:cs typeface="+mn-cs"/>
      </a:defRPr>
    </a:lvl7pPr>
    <a:lvl8pPr marL="3200400" algn="l" defTabSz="914400" rtl="0" eaLnBrk="1" latinLnBrk="0" hangingPunct="1">
      <a:defRPr sz="2400" kern="1200">
        <a:solidFill>
          <a:schemeClr val="tx1"/>
        </a:solidFill>
        <a:latin typeface="Futura Hv" pitchFamily="34" charset="0"/>
        <a:ea typeface="+mn-ea"/>
        <a:cs typeface="+mn-cs"/>
      </a:defRPr>
    </a:lvl8pPr>
    <a:lvl9pPr marL="3657600" algn="l" defTabSz="914400" rtl="0" eaLnBrk="1" latinLnBrk="0" hangingPunct="1">
      <a:defRPr sz="2400" kern="1200">
        <a:solidFill>
          <a:schemeClr val="tx1"/>
        </a:solidFill>
        <a:latin typeface="Futura Hv" pitchFamily="34" charset="0"/>
        <a:ea typeface="+mn-ea"/>
        <a:cs typeface="+mn-cs"/>
      </a:defRPr>
    </a:lvl9pPr>
  </p:defaultTextStyle>
  <p:extLst>
    <p:ext uri="{EFAFB233-063F-42B5-8137-9DF3F51BA10A}">
      <p15:sldGuideLst xmlns:p15="http://schemas.microsoft.com/office/powerpoint/2012/main">
        <p15:guide id="1" orient="horz" pos="475">
          <p15:clr>
            <a:srgbClr val="A4A3A4"/>
          </p15:clr>
        </p15:guide>
        <p15:guide id="2" pos="412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00"/>
    <a:srgbClr val="000066"/>
    <a:srgbClr val="FFFFFF"/>
    <a:srgbClr val="006384"/>
    <a:srgbClr val="0A357E"/>
    <a:srgbClr val="80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9" autoAdjust="0"/>
    <p:restoredTop sz="94627" autoAdjust="0"/>
  </p:normalViewPr>
  <p:slideViewPr>
    <p:cSldViewPr snapToGrid="0">
      <p:cViewPr varScale="1">
        <p:scale>
          <a:sx n="64" d="100"/>
          <a:sy n="64" d="100"/>
        </p:scale>
        <p:origin x="780" y="60"/>
      </p:cViewPr>
      <p:guideLst>
        <p:guide orient="horz" pos="475"/>
        <p:guide pos="41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0"/>
    </p:cViewPr>
  </p:sorterViewPr>
  <p:notesViewPr>
    <p:cSldViewPr snapToGrid="0">
      <p:cViewPr>
        <p:scale>
          <a:sx n="70" d="100"/>
          <a:sy n="70" d="100"/>
        </p:scale>
        <p:origin x="1788"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6542" name="Rectangle 14"/>
          <p:cNvSpPr>
            <a:spLocks noGrp="1" noChangeArrowheads="1"/>
          </p:cNvSpPr>
          <p:nvPr>
            <p:ph type="ftr" sz="quarter" idx="2"/>
          </p:nvPr>
        </p:nvSpPr>
        <p:spPr bwMode="auto">
          <a:xfrm>
            <a:off x="1185863" y="8753475"/>
            <a:ext cx="4656137" cy="473075"/>
          </a:xfrm>
          <a:prstGeom prst="rect">
            <a:avLst/>
          </a:prstGeom>
          <a:noFill/>
          <a:ln w="9525">
            <a:noFill/>
            <a:miter lim="800000"/>
            <a:headEnd/>
            <a:tailEnd/>
          </a:ln>
          <a:effectLst/>
        </p:spPr>
        <p:txBody>
          <a:bodyPr vert="horz" wrap="square" lIns="0" tIns="47462" rIns="94923" bIns="47462" numCol="1" anchor="b" anchorCtr="0" compatLnSpc="1">
            <a:prstTxWarp prst="textNoShape">
              <a:avLst/>
            </a:prstTxWarp>
          </a:bodyPr>
          <a:lstStyle>
            <a:lvl1pPr algn="l" defTabSz="949325" eaLnBrk="0" hangingPunct="0">
              <a:spcBef>
                <a:spcPct val="0"/>
              </a:spcBef>
              <a:defRPr sz="1200">
                <a:latin typeface="Futura Bk" pitchFamily="34" charset="0"/>
              </a:defRPr>
            </a:lvl1pPr>
          </a:lstStyle>
          <a:p>
            <a:pPr>
              <a:defRPr/>
            </a:pPr>
            <a:endParaRPr lang="en-US"/>
          </a:p>
        </p:txBody>
      </p:sp>
      <p:sp>
        <p:nvSpPr>
          <p:cNvPr id="406543" name="Rectangle 15"/>
          <p:cNvSpPr>
            <a:spLocks noGrp="1" noChangeArrowheads="1"/>
          </p:cNvSpPr>
          <p:nvPr>
            <p:ph type="sldNum" sz="quarter" idx="3"/>
          </p:nvPr>
        </p:nvSpPr>
        <p:spPr bwMode="auto">
          <a:xfrm>
            <a:off x="6386513" y="8753475"/>
            <a:ext cx="558800" cy="473075"/>
          </a:xfrm>
          <a:prstGeom prst="rect">
            <a:avLst/>
          </a:prstGeom>
          <a:noFill/>
          <a:ln w="9525">
            <a:noFill/>
            <a:miter lim="800000"/>
            <a:headEnd/>
            <a:tailEnd/>
          </a:ln>
          <a:effectLst/>
        </p:spPr>
        <p:txBody>
          <a:bodyPr vert="horz" wrap="square" lIns="94923" tIns="47462" rIns="94923" bIns="47462" numCol="1" anchor="b" anchorCtr="0" compatLnSpc="1">
            <a:prstTxWarp prst="textNoShape">
              <a:avLst/>
            </a:prstTxWarp>
          </a:bodyPr>
          <a:lstStyle>
            <a:lvl1pPr algn="r" defTabSz="949325" eaLnBrk="0" hangingPunct="0">
              <a:spcBef>
                <a:spcPct val="0"/>
              </a:spcBef>
              <a:defRPr sz="1200">
                <a:latin typeface="Futura Bk" pitchFamily="34" charset="0"/>
              </a:defRPr>
            </a:lvl1pPr>
          </a:lstStyle>
          <a:p>
            <a:pPr>
              <a:defRPr/>
            </a:pPr>
            <a:fld id="{3C730068-CD84-435F-9C8C-C35C38F2AA4A}" type="slidenum">
              <a:rPr lang="en-US"/>
              <a:pPr>
                <a:defRPr/>
              </a:pPr>
              <a:t>‹#›</a:t>
            </a:fld>
            <a:endParaRPr lang="en-US"/>
          </a:p>
        </p:txBody>
      </p:sp>
      <p:sp>
        <p:nvSpPr>
          <p:cNvPr id="406544" name="Rectangle 16"/>
          <p:cNvSpPr>
            <a:spLocks noGrp="1" noChangeArrowheads="1"/>
          </p:cNvSpPr>
          <p:nvPr>
            <p:ph type="hdr" sz="quarter"/>
          </p:nvPr>
        </p:nvSpPr>
        <p:spPr bwMode="auto">
          <a:xfrm>
            <a:off x="1181100" y="0"/>
            <a:ext cx="3960813" cy="473075"/>
          </a:xfrm>
          <a:prstGeom prst="rect">
            <a:avLst/>
          </a:prstGeom>
          <a:noFill/>
          <a:ln w="9525">
            <a:noFill/>
            <a:miter lim="800000"/>
            <a:headEnd/>
            <a:tailEnd/>
          </a:ln>
          <a:effectLst/>
        </p:spPr>
        <p:txBody>
          <a:bodyPr vert="horz" wrap="square" lIns="0" tIns="47462" rIns="94923" bIns="47462" numCol="1" anchor="t" anchorCtr="0" compatLnSpc="1">
            <a:prstTxWarp prst="textNoShape">
              <a:avLst/>
            </a:prstTxWarp>
          </a:bodyPr>
          <a:lstStyle>
            <a:lvl1pPr algn="l" defTabSz="949325" eaLnBrk="0" hangingPunct="0">
              <a:spcBef>
                <a:spcPct val="0"/>
              </a:spcBef>
              <a:defRPr sz="1200">
                <a:latin typeface="Futura Bk" pitchFamily="34" charset="0"/>
              </a:defRPr>
            </a:lvl1pPr>
          </a:lstStyle>
          <a:p>
            <a:pPr>
              <a:defRPr/>
            </a:pPr>
            <a:endParaRPr lang="en-US"/>
          </a:p>
        </p:txBody>
      </p:sp>
      <p:sp>
        <p:nvSpPr>
          <p:cNvPr id="406545" name="Rectangle 17"/>
          <p:cNvSpPr>
            <a:spLocks noGrp="1" noChangeArrowheads="1"/>
          </p:cNvSpPr>
          <p:nvPr>
            <p:ph type="dt" idx="1"/>
          </p:nvPr>
        </p:nvSpPr>
        <p:spPr bwMode="auto">
          <a:xfrm>
            <a:off x="5657850" y="0"/>
            <a:ext cx="1352550" cy="473075"/>
          </a:xfrm>
          <a:prstGeom prst="rect">
            <a:avLst/>
          </a:prstGeom>
          <a:noFill/>
          <a:ln w="9525">
            <a:noFill/>
            <a:miter lim="800000"/>
            <a:headEnd/>
            <a:tailEnd/>
          </a:ln>
          <a:effectLst/>
        </p:spPr>
        <p:txBody>
          <a:bodyPr vert="horz" wrap="square" lIns="0" tIns="47462" rIns="94923" bIns="47462" numCol="1" anchor="t" anchorCtr="0" compatLnSpc="1">
            <a:prstTxWarp prst="textNoShape">
              <a:avLst/>
            </a:prstTxWarp>
          </a:bodyPr>
          <a:lstStyle>
            <a:lvl1pPr algn="r" defTabSz="949325" eaLnBrk="0" hangingPunct="0">
              <a:spcBef>
                <a:spcPct val="0"/>
              </a:spcBef>
              <a:defRPr sz="1200">
                <a:latin typeface="Futura Bk" pitchFamily="34" charset="0"/>
              </a:defRPr>
            </a:lvl1pPr>
          </a:lstStyle>
          <a:p>
            <a:pPr>
              <a:defRPr/>
            </a:pPr>
            <a:endParaRPr lang="en-US"/>
          </a:p>
        </p:txBody>
      </p:sp>
    </p:spTree>
    <p:extLst>
      <p:ext uri="{BB962C8B-B14F-4D97-AF65-F5344CB8AC3E}">
        <p14:creationId xmlns:p14="http://schemas.microsoft.com/office/powerpoint/2010/main" val="3558555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p:cNvSpPr>
            <a:spLocks noGrp="1" noRot="1" noChangeAspect="1" noChangeArrowheads="1" noTextEdit="1"/>
          </p:cNvSpPr>
          <p:nvPr>
            <p:ph type="sldImg" idx="2"/>
          </p:nvPr>
        </p:nvSpPr>
        <p:spPr bwMode="auto">
          <a:xfrm>
            <a:off x="1181100" y="695325"/>
            <a:ext cx="4649788"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white">
          <a:xfrm>
            <a:off x="933450" y="4416425"/>
            <a:ext cx="5143500" cy="4184650"/>
          </a:xfrm>
          <a:prstGeom prst="rect">
            <a:avLst/>
          </a:prstGeom>
          <a:noFill/>
          <a:ln w="9525">
            <a:noFill/>
            <a:miter lim="800000"/>
            <a:headEnd/>
            <a:tailEnd/>
          </a:ln>
          <a:effectLst/>
        </p:spPr>
        <p:txBody>
          <a:bodyPr vert="horz" wrap="square" lIns="111795" tIns="93163" rIns="111795" bIns="931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8" name="Rectangle 8"/>
          <p:cNvSpPr>
            <a:spLocks noGrp="1" noChangeArrowheads="1"/>
          </p:cNvSpPr>
          <p:nvPr>
            <p:ph type="dt" idx="1"/>
          </p:nvPr>
        </p:nvSpPr>
        <p:spPr bwMode="auto">
          <a:xfrm>
            <a:off x="5657850" y="0"/>
            <a:ext cx="1352550" cy="473075"/>
          </a:xfrm>
          <a:prstGeom prst="rect">
            <a:avLst/>
          </a:prstGeom>
          <a:noFill/>
          <a:ln w="9525">
            <a:noFill/>
            <a:miter lim="800000"/>
            <a:headEnd/>
            <a:tailEnd/>
          </a:ln>
          <a:effectLst/>
        </p:spPr>
        <p:txBody>
          <a:bodyPr vert="horz" wrap="square" lIns="0" tIns="47462" rIns="94923" bIns="47462" numCol="1" anchor="t" anchorCtr="0" compatLnSpc="1">
            <a:prstTxWarp prst="textNoShape">
              <a:avLst/>
            </a:prstTxWarp>
          </a:bodyPr>
          <a:lstStyle>
            <a:lvl1pPr algn="r" defTabSz="949325" eaLnBrk="0" hangingPunct="0">
              <a:spcBef>
                <a:spcPct val="0"/>
              </a:spcBef>
              <a:defRPr sz="1200">
                <a:latin typeface="Futura Bk" pitchFamily="34" charset="0"/>
              </a:defRPr>
            </a:lvl1pPr>
          </a:lstStyle>
          <a:p>
            <a:pPr>
              <a:defRPr/>
            </a:pPr>
            <a:endParaRPr lang="en-US"/>
          </a:p>
        </p:txBody>
      </p:sp>
      <p:sp>
        <p:nvSpPr>
          <p:cNvPr id="5130" name="Rectangle 10"/>
          <p:cNvSpPr>
            <a:spLocks noGrp="1" noChangeArrowheads="1"/>
          </p:cNvSpPr>
          <p:nvPr>
            <p:ph type="hdr" sz="quarter"/>
          </p:nvPr>
        </p:nvSpPr>
        <p:spPr bwMode="auto">
          <a:xfrm>
            <a:off x="1181100" y="0"/>
            <a:ext cx="3960813" cy="473075"/>
          </a:xfrm>
          <a:prstGeom prst="rect">
            <a:avLst/>
          </a:prstGeom>
          <a:noFill/>
          <a:ln w="9525">
            <a:noFill/>
            <a:miter lim="800000"/>
            <a:headEnd/>
            <a:tailEnd/>
          </a:ln>
          <a:effectLst/>
        </p:spPr>
        <p:txBody>
          <a:bodyPr vert="horz" wrap="square" lIns="0" tIns="47462" rIns="94923" bIns="47462" numCol="1" anchor="t" anchorCtr="0" compatLnSpc="1">
            <a:prstTxWarp prst="textNoShape">
              <a:avLst/>
            </a:prstTxWarp>
          </a:bodyPr>
          <a:lstStyle>
            <a:lvl1pPr algn="l" defTabSz="949325" eaLnBrk="0" hangingPunct="0">
              <a:spcBef>
                <a:spcPct val="0"/>
              </a:spcBef>
              <a:defRPr sz="1200">
                <a:latin typeface="Futura Bk" pitchFamily="34" charset="0"/>
              </a:defRPr>
            </a:lvl1pPr>
          </a:lstStyle>
          <a:p>
            <a:pPr>
              <a:defRPr/>
            </a:pPr>
            <a:endParaRPr lang="en-US"/>
          </a:p>
        </p:txBody>
      </p:sp>
      <p:sp>
        <p:nvSpPr>
          <p:cNvPr id="4102" name="Rectangle 12"/>
          <p:cNvSpPr>
            <a:spLocks noChangeArrowheads="1"/>
          </p:cNvSpPr>
          <p:nvPr/>
        </p:nvSpPr>
        <p:spPr bwMode="auto">
          <a:xfrm>
            <a:off x="1039813" y="8823325"/>
            <a:ext cx="48545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7462" rIns="94923" bIns="47462" anchor="b"/>
          <a:lstStyle>
            <a:lvl1pPr algn="ctr" defTabSz="949325">
              <a:spcBef>
                <a:spcPct val="50000"/>
              </a:spcBef>
              <a:defRPr sz="2400">
                <a:solidFill>
                  <a:schemeClr val="tx1"/>
                </a:solidFill>
                <a:latin typeface="Futura Hv" pitchFamily="34" charset="0"/>
              </a:defRPr>
            </a:lvl1pPr>
            <a:lvl2pPr marL="742950" indent="-285750" algn="ctr" defTabSz="949325">
              <a:spcBef>
                <a:spcPct val="50000"/>
              </a:spcBef>
              <a:defRPr sz="2400">
                <a:solidFill>
                  <a:schemeClr val="tx1"/>
                </a:solidFill>
                <a:latin typeface="Futura Hv" pitchFamily="34" charset="0"/>
              </a:defRPr>
            </a:lvl2pPr>
            <a:lvl3pPr marL="1143000" indent="-228600" algn="ctr" defTabSz="949325">
              <a:spcBef>
                <a:spcPct val="50000"/>
              </a:spcBef>
              <a:defRPr sz="2400">
                <a:solidFill>
                  <a:schemeClr val="tx1"/>
                </a:solidFill>
                <a:latin typeface="Futura Hv" pitchFamily="34" charset="0"/>
              </a:defRPr>
            </a:lvl3pPr>
            <a:lvl4pPr marL="1600200" indent="-228600" algn="ctr" defTabSz="949325">
              <a:spcBef>
                <a:spcPct val="50000"/>
              </a:spcBef>
              <a:defRPr sz="2400">
                <a:solidFill>
                  <a:schemeClr val="tx1"/>
                </a:solidFill>
                <a:latin typeface="Futura Hv" pitchFamily="34" charset="0"/>
              </a:defRPr>
            </a:lvl4pPr>
            <a:lvl5pPr marL="2057400" indent="-228600" algn="ctr" defTabSz="949325">
              <a:spcBef>
                <a:spcPct val="50000"/>
              </a:spcBef>
              <a:defRPr sz="2400">
                <a:solidFill>
                  <a:schemeClr val="tx1"/>
                </a:solidFill>
                <a:latin typeface="Futura Hv" pitchFamily="34" charset="0"/>
              </a:defRPr>
            </a:lvl5pPr>
            <a:lvl6pPr marL="2514600" indent="-228600" algn="ctr" defTabSz="949325" eaLnBrk="0" fontAlgn="base" hangingPunct="0">
              <a:spcBef>
                <a:spcPct val="50000"/>
              </a:spcBef>
              <a:spcAft>
                <a:spcPct val="0"/>
              </a:spcAft>
              <a:defRPr sz="2400">
                <a:solidFill>
                  <a:schemeClr val="tx1"/>
                </a:solidFill>
                <a:latin typeface="Futura Hv" pitchFamily="34" charset="0"/>
              </a:defRPr>
            </a:lvl6pPr>
            <a:lvl7pPr marL="2971800" indent="-228600" algn="ctr" defTabSz="949325" eaLnBrk="0" fontAlgn="base" hangingPunct="0">
              <a:spcBef>
                <a:spcPct val="50000"/>
              </a:spcBef>
              <a:spcAft>
                <a:spcPct val="0"/>
              </a:spcAft>
              <a:defRPr sz="2400">
                <a:solidFill>
                  <a:schemeClr val="tx1"/>
                </a:solidFill>
                <a:latin typeface="Futura Hv" pitchFamily="34" charset="0"/>
              </a:defRPr>
            </a:lvl7pPr>
            <a:lvl8pPr marL="3429000" indent="-228600" algn="ctr" defTabSz="949325" eaLnBrk="0" fontAlgn="base" hangingPunct="0">
              <a:spcBef>
                <a:spcPct val="50000"/>
              </a:spcBef>
              <a:spcAft>
                <a:spcPct val="0"/>
              </a:spcAft>
              <a:defRPr sz="2400">
                <a:solidFill>
                  <a:schemeClr val="tx1"/>
                </a:solidFill>
                <a:latin typeface="Futura Hv" pitchFamily="34" charset="0"/>
              </a:defRPr>
            </a:lvl8pPr>
            <a:lvl9pPr marL="3886200" indent="-228600" algn="ctr" defTabSz="949325" eaLnBrk="0" fontAlgn="base" hangingPunct="0">
              <a:spcBef>
                <a:spcPct val="50000"/>
              </a:spcBef>
              <a:spcAft>
                <a:spcPct val="0"/>
              </a:spcAft>
              <a:defRPr sz="2400">
                <a:solidFill>
                  <a:schemeClr val="tx1"/>
                </a:solidFill>
                <a:latin typeface="Futura Hv" pitchFamily="34" charset="0"/>
              </a:defRPr>
            </a:lvl9pPr>
          </a:lstStyle>
          <a:p>
            <a:pPr algn="l">
              <a:spcBef>
                <a:spcPct val="0"/>
              </a:spcBef>
              <a:defRPr/>
            </a:pPr>
            <a:endParaRPr lang="en-US" sz="1200" smtClean="0">
              <a:latin typeface="Futura Bk" pitchFamily="34" charset="0"/>
            </a:endParaRPr>
          </a:p>
        </p:txBody>
      </p:sp>
      <p:sp>
        <p:nvSpPr>
          <p:cNvPr id="5133" name="Rectangle 13"/>
          <p:cNvSpPr>
            <a:spLocks noChangeArrowheads="1"/>
          </p:cNvSpPr>
          <p:nvPr/>
        </p:nvSpPr>
        <p:spPr bwMode="auto">
          <a:xfrm>
            <a:off x="6451600" y="8823325"/>
            <a:ext cx="558800" cy="473075"/>
          </a:xfrm>
          <a:prstGeom prst="rect">
            <a:avLst/>
          </a:prstGeom>
          <a:noFill/>
          <a:ln w="9525">
            <a:noFill/>
            <a:miter lim="800000"/>
            <a:headEnd/>
            <a:tailEnd/>
          </a:ln>
          <a:effectLst/>
        </p:spPr>
        <p:txBody>
          <a:bodyPr lIns="94923" tIns="47462" rIns="94923" bIns="47462" anchor="b"/>
          <a:lstStyle>
            <a:lvl1pPr defTabSz="949325" eaLnBrk="0" hangingPunct="0">
              <a:defRPr sz="2400">
                <a:solidFill>
                  <a:schemeClr val="tx1"/>
                </a:solidFill>
                <a:latin typeface="Futura Hv" pitchFamily="34" charset="0"/>
              </a:defRPr>
            </a:lvl1pPr>
            <a:lvl2pPr marL="742950" indent="-285750" defTabSz="949325" eaLnBrk="0" hangingPunct="0">
              <a:defRPr sz="2400">
                <a:solidFill>
                  <a:schemeClr val="tx1"/>
                </a:solidFill>
                <a:latin typeface="Futura Hv" pitchFamily="34" charset="0"/>
              </a:defRPr>
            </a:lvl2pPr>
            <a:lvl3pPr marL="1143000" indent="-228600" defTabSz="949325" eaLnBrk="0" hangingPunct="0">
              <a:defRPr sz="2400">
                <a:solidFill>
                  <a:schemeClr val="tx1"/>
                </a:solidFill>
                <a:latin typeface="Futura Hv" pitchFamily="34" charset="0"/>
              </a:defRPr>
            </a:lvl3pPr>
            <a:lvl4pPr marL="1600200" indent="-228600" defTabSz="949325" eaLnBrk="0" hangingPunct="0">
              <a:defRPr sz="2400">
                <a:solidFill>
                  <a:schemeClr val="tx1"/>
                </a:solidFill>
                <a:latin typeface="Futura Hv" pitchFamily="34" charset="0"/>
              </a:defRPr>
            </a:lvl4pPr>
            <a:lvl5pPr marL="2057400" indent="-228600" defTabSz="949325" eaLnBrk="0" hangingPunct="0">
              <a:defRPr sz="2400">
                <a:solidFill>
                  <a:schemeClr val="tx1"/>
                </a:solidFill>
                <a:latin typeface="Futura Hv" pitchFamily="34" charset="0"/>
              </a:defRPr>
            </a:lvl5pPr>
            <a:lvl6pPr marL="2514600" indent="-228600" algn="ctr" defTabSz="949325" eaLnBrk="0" fontAlgn="base" hangingPunct="0">
              <a:spcBef>
                <a:spcPct val="50000"/>
              </a:spcBef>
              <a:spcAft>
                <a:spcPct val="0"/>
              </a:spcAft>
              <a:defRPr sz="2400">
                <a:solidFill>
                  <a:schemeClr val="tx1"/>
                </a:solidFill>
                <a:latin typeface="Futura Hv" pitchFamily="34" charset="0"/>
              </a:defRPr>
            </a:lvl6pPr>
            <a:lvl7pPr marL="2971800" indent="-228600" algn="ctr" defTabSz="949325" eaLnBrk="0" fontAlgn="base" hangingPunct="0">
              <a:spcBef>
                <a:spcPct val="50000"/>
              </a:spcBef>
              <a:spcAft>
                <a:spcPct val="0"/>
              </a:spcAft>
              <a:defRPr sz="2400">
                <a:solidFill>
                  <a:schemeClr val="tx1"/>
                </a:solidFill>
                <a:latin typeface="Futura Hv" pitchFamily="34" charset="0"/>
              </a:defRPr>
            </a:lvl7pPr>
            <a:lvl8pPr marL="3429000" indent="-228600" algn="ctr" defTabSz="949325" eaLnBrk="0" fontAlgn="base" hangingPunct="0">
              <a:spcBef>
                <a:spcPct val="50000"/>
              </a:spcBef>
              <a:spcAft>
                <a:spcPct val="0"/>
              </a:spcAft>
              <a:defRPr sz="2400">
                <a:solidFill>
                  <a:schemeClr val="tx1"/>
                </a:solidFill>
                <a:latin typeface="Futura Hv" pitchFamily="34" charset="0"/>
              </a:defRPr>
            </a:lvl8pPr>
            <a:lvl9pPr marL="3886200" indent="-228600" algn="ctr" defTabSz="949325" eaLnBrk="0" fontAlgn="base" hangingPunct="0">
              <a:spcBef>
                <a:spcPct val="50000"/>
              </a:spcBef>
              <a:spcAft>
                <a:spcPct val="0"/>
              </a:spcAft>
              <a:defRPr sz="2400">
                <a:solidFill>
                  <a:schemeClr val="tx1"/>
                </a:solidFill>
                <a:latin typeface="Futura Hv" pitchFamily="34" charset="0"/>
              </a:defRPr>
            </a:lvl9pPr>
          </a:lstStyle>
          <a:p>
            <a:pPr algn="r">
              <a:defRPr/>
            </a:pPr>
            <a:fld id="{877C4998-39D5-47FD-941F-100AD224F7F9}" type="slidenum">
              <a:rPr lang="en-US" sz="1200" smtClean="0">
                <a:latin typeface="Futura Bk" pitchFamily="34" charset="0"/>
              </a:rPr>
              <a:pPr algn="r">
                <a:defRPr/>
              </a:pPr>
              <a:t>‹#›</a:t>
            </a:fld>
            <a:endParaRPr lang="en-US" sz="1200" smtClean="0">
              <a:latin typeface="Futura Bk" pitchFamily="34" charset="0"/>
            </a:endParaRPr>
          </a:p>
        </p:txBody>
      </p:sp>
    </p:spTree>
    <p:extLst>
      <p:ext uri="{BB962C8B-B14F-4D97-AF65-F5344CB8AC3E}">
        <p14:creationId xmlns:p14="http://schemas.microsoft.com/office/powerpoint/2010/main" val="3955860826"/>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ct val="10000"/>
      </a:spcBef>
      <a:spcAft>
        <a:spcPct val="30000"/>
      </a:spcAft>
      <a:defRPr sz="1200" kern="1200">
        <a:solidFill>
          <a:schemeClr val="tx1"/>
        </a:solidFill>
        <a:latin typeface="Futura Hv" pitchFamily="34" charset="0"/>
        <a:ea typeface="+mn-ea"/>
        <a:cs typeface="+mn-cs"/>
      </a:defRPr>
    </a:lvl1pPr>
    <a:lvl2pPr marL="227013" indent="-225425" algn="l" rtl="0" eaLnBrk="0" fontAlgn="base" hangingPunct="0">
      <a:lnSpc>
        <a:spcPct val="95000"/>
      </a:lnSpc>
      <a:spcBef>
        <a:spcPct val="10000"/>
      </a:spcBef>
      <a:spcAft>
        <a:spcPct val="30000"/>
      </a:spcAft>
      <a:buChar char="•"/>
      <a:defRPr sz="1200" kern="1200">
        <a:solidFill>
          <a:schemeClr val="tx1"/>
        </a:solidFill>
        <a:latin typeface="Futura Bk" pitchFamily="34" charset="0"/>
        <a:ea typeface="+mn-ea"/>
        <a:cs typeface="+mn-cs"/>
      </a:defRPr>
    </a:lvl2pPr>
    <a:lvl3pPr marL="455613" indent="-227013" algn="l" rtl="0" eaLnBrk="0" fontAlgn="base" hangingPunct="0">
      <a:lnSpc>
        <a:spcPct val="95000"/>
      </a:lnSpc>
      <a:spcBef>
        <a:spcPct val="10000"/>
      </a:spcBef>
      <a:spcAft>
        <a:spcPct val="30000"/>
      </a:spcAft>
      <a:buChar char="–"/>
      <a:defRPr sz="1000" kern="1200">
        <a:solidFill>
          <a:schemeClr val="tx1"/>
        </a:solidFill>
        <a:latin typeface="Futura Bk" pitchFamily="34" charset="0"/>
        <a:ea typeface="+mn-ea"/>
        <a:cs typeface="+mn-cs"/>
      </a:defRPr>
    </a:lvl3pPr>
    <a:lvl4pPr marL="685800" indent="-228600" algn="l" rtl="0" eaLnBrk="0" fontAlgn="base" hangingPunct="0">
      <a:lnSpc>
        <a:spcPct val="95000"/>
      </a:lnSpc>
      <a:spcBef>
        <a:spcPct val="10000"/>
      </a:spcBef>
      <a:spcAft>
        <a:spcPct val="30000"/>
      </a:spcAft>
      <a:buChar char="–"/>
      <a:defRPr sz="900" kern="1200">
        <a:solidFill>
          <a:schemeClr val="tx1"/>
        </a:solidFill>
        <a:latin typeface="Futura Bk" pitchFamily="34" charset="0"/>
        <a:ea typeface="+mn-ea"/>
        <a:cs typeface="+mn-cs"/>
      </a:defRPr>
    </a:lvl4pPr>
    <a:lvl5pPr marL="908050" indent="-220663" algn="l" rtl="0" eaLnBrk="0" fontAlgn="base" hangingPunct="0">
      <a:lnSpc>
        <a:spcPct val="95000"/>
      </a:lnSpc>
      <a:spcBef>
        <a:spcPct val="10000"/>
      </a:spcBef>
      <a:spcAft>
        <a:spcPct val="30000"/>
      </a:spcAft>
      <a:buChar char="–"/>
      <a:defRPr sz="900" kern="1200">
        <a:solidFill>
          <a:schemeClr val="tx1"/>
        </a:solidFill>
        <a:latin typeface="Futura B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discusses an unusual question that was brought up at a coin show about the most famous Barber variety, the 1892-O Micro O half.  And the investigation that followed…</a:t>
            </a:r>
            <a:endParaRPr lang="en-US" dirty="0"/>
          </a:p>
        </p:txBody>
      </p:sp>
    </p:spTree>
    <p:extLst>
      <p:ext uri="{BB962C8B-B14F-4D97-AF65-F5344CB8AC3E}">
        <p14:creationId xmlns:p14="http://schemas.microsoft.com/office/powerpoint/2010/main" val="361995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 mintmark punch for the Liberty half eagle provided the gold coin with a tall and narrow mintmark, so that isn’t it.  </a:t>
            </a:r>
          </a:p>
          <a:p>
            <a:r>
              <a:rPr lang="en-US" dirty="0" smtClean="0"/>
              <a:t>The previous style mintmark style for the half eagle that had been recently replaced was indeed round in shape, but too large.</a:t>
            </a:r>
            <a:endParaRPr lang="en-US" dirty="0"/>
          </a:p>
        </p:txBody>
      </p:sp>
    </p:spTree>
    <p:extLst>
      <p:ext uri="{BB962C8B-B14F-4D97-AF65-F5344CB8AC3E}">
        <p14:creationId xmlns:p14="http://schemas.microsoft.com/office/powerpoint/2010/main" val="949328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p>
          <a:p>
            <a:r>
              <a:rPr lang="en-US" dirty="0" smtClean="0"/>
              <a:t>The mintmark style for the Eagle was a round O, but it is both too large and also it was symmetrical as well.</a:t>
            </a:r>
          </a:p>
          <a:p>
            <a:r>
              <a:rPr lang="en-US" dirty="0" smtClean="0"/>
              <a:t>The conclusion:  no other denomination’s mintmark punch could possibly create the mintmark found on the Micro O half.  The Quarter was indeed the only realistic possibility.  </a:t>
            </a:r>
          </a:p>
          <a:p>
            <a:r>
              <a:rPr lang="en-US" dirty="0" smtClean="0"/>
              <a:t>The asymmetrical nature of the mintmark is the only difficulty.</a:t>
            </a:r>
            <a:endParaRPr lang="en-US" dirty="0"/>
          </a:p>
        </p:txBody>
      </p:sp>
    </p:spTree>
    <p:extLst>
      <p:ext uri="{BB962C8B-B14F-4D97-AF65-F5344CB8AC3E}">
        <p14:creationId xmlns:p14="http://schemas.microsoft.com/office/powerpoint/2010/main" val="1667875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p>
          <a:p>
            <a:r>
              <a:rPr lang="en-US" dirty="0" smtClean="0"/>
              <a:t>Then another thought occurred…</a:t>
            </a:r>
          </a:p>
          <a:p>
            <a:r>
              <a:rPr lang="en-US" dirty="0" smtClean="0"/>
              <a:t>We had looked at quarters from 1892-O for comparison, and also the year before, 1891-O.  Perhaps the year after, 1893-O, should also be examined.</a:t>
            </a:r>
          </a:p>
          <a:p>
            <a:r>
              <a:rPr lang="en-US" dirty="0" smtClean="0"/>
              <a:t>A large pile of low-grade Barber quarters that were purchased as 90% silver bullion were examined, with special attention paid to 1893-O coins.  </a:t>
            </a:r>
          </a:p>
          <a:p>
            <a:r>
              <a:rPr lang="en-US" dirty="0" smtClean="0"/>
              <a:t>Most of the coins had the normal symmetrical mintmark, but finally one appeared with a mintmark that had a heavy left side, much thicker than the right side.  Asymmetrical!</a:t>
            </a:r>
          </a:p>
          <a:p>
            <a:r>
              <a:rPr lang="en-US" dirty="0" smtClean="0"/>
              <a:t>A simple flip over of the image and you get a very similar look that is found on the Micro O half!  </a:t>
            </a:r>
          </a:p>
          <a:p>
            <a:r>
              <a:rPr lang="en-US" dirty="0" smtClean="0"/>
              <a:t>Finally a match!  The investigation was complete, and it proved that a quarter mintmark punch could produce an asymmetrical mintmark as shown on the Micro O half.</a:t>
            </a:r>
          </a:p>
        </p:txBody>
      </p:sp>
    </p:spTree>
    <p:extLst>
      <p:ext uri="{BB962C8B-B14F-4D97-AF65-F5344CB8AC3E}">
        <p14:creationId xmlns:p14="http://schemas.microsoft.com/office/powerpoint/2010/main" val="1571065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a:t>
            </a:r>
          </a:p>
          <a:p>
            <a:r>
              <a:rPr lang="en-US" dirty="0" smtClean="0"/>
              <a:t>The gem examples that have been known for over 100 years let us know that these had to be genuine, because counterfeiting to this level of quality simply was not possible at the time.  MS65-68 coins tell us that the variety is legitimate</a:t>
            </a:r>
          </a:p>
          <a:p>
            <a:r>
              <a:rPr lang="en-US" dirty="0" smtClean="0"/>
              <a:t>The only problem was explaining the asymmetrical mintmark on the Micro O half when it wasn’t found on the 1892-O quarters, which supposedly used the same size mintmark punch</a:t>
            </a:r>
          </a:p>
          <a:p>
            <a:r>
              <a:rPr lang="en-US" dirty="0" smtClean="0"/>
              <a:t>We needed to find a way to explain the different shape to the mintmark, and not just the size</a:t>
            </a:r>
          </a:p>
          <a:p>
            <a:r>
              <a:rPr lang="en-US" dirty="0" smtClean="0"/>
              <a:t>To prove it to everyone’s satisfaction, a different coin had to be found with a similar-looking mintmark, both size and shape</a:t>
            </a:r>
          </a:p>
          <a:p>
            <a:r>
              <a:rPr lang="en-US" dirty="0" smtClean="0"/>
              <a:t>Investigation proved that other denomination mintmark punches were not the answer, and after looking at a lot of different coins, we found one on a lower-grade 1893-O quarter.</a:t>
            </a:r>
            <a:endParaRPr lang="en-US" dirty="0"/>
          </a:p>
        </p:txBody>
      </p:sp>
    </p:spTree>
    <p:extLst>
      <p:ext uri="{BB962C8B-B14F-4D97-AF65-F5344CB8AC3E}">
        <p14:creationId xmlns:p14="http://schemas.microsoft.com/office/powerpoint/2010/main" val="3846299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the only possible conclusion to the question</a:t>
            </a:r>
          </a:p>
          <a:p>
            <a:r>
              <a:rPr lang="en-US" dirty="0"/>
              <a:t> </a:t>
            </a:r>
            <a:r>
              <a:rPr lang="en-US" dirty="0" smtClean="0"/>
              <a:t>  “1892-O Micro O Barber Half, fact or fiction?”</a:t>
            </a:r>
          </a:p>
          <a:p>
            <a:r>
              <a:rPr lang="en-US" dirty="0"/>
              <a:t> </a:t>
            </a:r>
            <a:r>
              <a:rPr lang="en-US" dirty="0" smtClean="0"/>
              <a:t>  ANIMATED SLIDE</a:t>
            </a:r>
          </a:p>
          <a:p>
            <a:r>
              <a:rPr lang="en-US" dirty="0"/>
              <a:t>	</a:t>
            </a:r>
            <a:r>
              <a:rPr lang="en-US" dirty="0" smtClean="0"/>
              <a:t>Fact!</a:t>
            </a:r>
          </a:p>
          <a:p>
            <a:endParaRPr lang="en-US" dirty="0" smtClean="0"/>
          </a:p>
        </p:txBody>
      </p:sp>
    </p:spTree>
    <p:extLst>
      <p:ext uri="{BB962C8B-B14F-4D97-AF65-F5344CB8AC3E}">
        <p14:creationId xmlns:p14="http://schemas.microsoft.com/office/powerpoint/2010/main" val="401941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601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let’s talk about the Micro O half…</a:t>
            </a:r>
          </a:p>
          <a:p>
            <a:r>
              <a:rPr lang="en-US" dirty="0" smtClean="0"/>
              <a:t>It’s been known for a long time, over 100 years for certain, and it is possible that it was discovered by numismatists as early as 1893.</a:t>
            </a:r>
          </a:p>
          <a:p>
            <a:r>
              <a:rPr lang="en-US" dirty="0" smtClean="0"/>
              <a:t>It is rare, as there are only several dozen known, perhaps in the 40-55 range, and possibly a few more than that.</a:t>
            </a:r>
          </a:p>
          <a:p>
            <a:r>
              <a:rPr lang="en-US" dirty="0" smtClean="0"/>
              <a:t>The assumption that has always been made was the accidental use of a O mintmark punch intended for the quarter rather than the half dollar.  It is the same size as the Barber quarter mintmark.</a:t>
            </a:r>
          </a:p>
          <a:p>
            <a:r>
              <a:rPr lang="en-US" dirty="0" smtClean="0"/>
              <a:t>Because there are so few examples known, and the fact that the small size is so obvious even without the use of a magnifier, the coiner must have noticed the problem early in the production run and pulled the die from use, and replaced it with one with a normal mintmark size.</a:t>
            </a:r>
          </a:p>
          <a:p>
            <a:r>
              <a:rPr lang="en-US" dirty="0" smtClean="0"/>
              <a:t>Consistent with the 1892-O Barber Half as a date, most known Micro O coins are in very low grade (AG-VG) or near or in Mint State, with few examples in middle grades.</a:t>
            </a:r>
          </a:p>
          <a:p>
            <a:endParaRPr lang="en-US" dirty="0"/>
          </a:p>
        </p:txBody>
      </p:sp>
    </p:spTree>
    <p:extLst>
      <p:ext uri="{BB962C8B-B14F-4D97-AF65-F5344CB8AC3E}">
        <p14:creationId xmlns:p14="http://schemas.microsoft.com/office/powerpoint/2010/main" val="1979302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interesting thing happened at the New Hampshire Coin Expo a few years ago.  A couple of collectors stopped by the BCCS table and examined a Micro O half on exhibit.  </a:t>
            </a:r>
          </a:p>
          <a:p>
            <a:r>
              <a:rPr lang="en-US" dirty="0" smtClean="0"/>
              <a:t>They said they questioned whether the Micro O half was a legitimate variety, or a counterfeit.  They referred to the three “Small O” Morgan dollar issues that were known for years, but recently declared to be counterfeits.  Many of those dollars were certified and encapsulated by the major grading services, only to be deemed fakes.</a:t>
            </a:r>
          </a:p>
          <a:p>
            <a:r>
              <a:rPr lang="en-US" dirty="0" smtClean="0"/>
              <a:t>They wondered whether a similar thing could happen with the Micro O half, assumed to the real thing and in the future declared fakes.</a:t>
            </a:r>
          </a:p>
          <a:p>
            <a:r>
              <a:rPr lang="en-US" dirty="0" smtClean="0"/>
              <a:t>Being an entirely different situation and denomination, we asked why they had doubts about the Micro O half.</a:t>
            </a:r>
            <a:endParaRPr lang="en-US" dirty="0"/>
          </a:p>
        </p:txBody>
      </p:sp>
    </p:spTree>
    <p:extLst>
      <p:ext uri="{BB962C8B-B14F-4D97-AF65-F5344CB8AC3E}">
        <p14:creationId xmlns:p14="http://schemas.microsoft.com/office/powerpoint/2010/main" val="190187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they noted that the Micro O half has a mintmark that is not symmetrical in form, with the right side of the O being heavier than the left side,</a:t>
            </a:r>
          </a:p>
          <a:p>
            <a:r>
              <a:rPr lang="en-US" dirty="0" smtClean="0"/>
              <a:t>They had tested the assumption that a Quarter mintmark punch was used, and discovered the 1892-O Barber Quarter has a symmetrical mintmark, unlike that seen on the Micro O half.</a:t>
            </a:r>
          </a:p>
          <a:p>
            <a:r>
              <a:rPr lang="en-US" dirty="0" smtClean="0"/>
              <a:t>Thus, because the two didn’t match, they suspected it might be a well executed counterfeit.</a:t>
            </a:r>
          </a:p>
          <a:p>
            <a:r>
              <a:rPr lang="en-US" dirty="0" smtClean="0"/>
              <a:t>And if this is a possibility, isn’t it also possible that someday the grading services will declare these counterfeits?   After all, the Small O Morgan dollars were known for decades before being declared fakes.</a:t>
            </a:r>
          </a:p>
          <a:p>
            <a:r>
              <a:rPr lang="en-US" dirty="0" smtClean="0"/>
              <a:t>They wouldn’t want to spend thousands of dollars on a counterfeit.</a:t>
            </a:r>
            <a:endParaRPr lang="en-US" dirty="0"/>
          </a:p>
        </p:txBody>
      </p:sp>
    </p:spTree>
    <p:extLst>
      <p:ext uri="{BB962C8B-B14F-4D97-AF65-F5344CB8AC3E}">
        <p14:creationId xmlns:p14="http://schemas.microsoft.com/office/powerpoint/2010/main" val="368877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some big differences between the situation involving the Morgan Dollars and the Micro O half.</a:t>
            </a:r>
          </a:p>
          <a:p>
            <a:r>
              <a:rPr lang="en-US" dirty="0" smtClean="0"/>
              <a:t>First of all, all of the known Small O Morgan dollars were in lower grades, with no known mint state examples, and certainly no gems.  The majority exist in G-VF grades. </a:t>
            </a:r>
          </a:p>
          <a:p>
            <a:r>
              <a:rPr lang="en-US" dirty="0" smtClean="0"/>
              <a:t>Unlike the dollars the Micro O half is known with several in gem condition, with the finest known example being the MS68 coin in the </a:t>
            </a:r>
            <a:r>
              <a:rPr lang="en-US" dirty="0" err="1" smtClean="0"/>
              <a:t>Eliasburg</a:t>
            </a:r>
            <a:r>
              <a:rPr lang="en-US" dirty="0" smtClean="0"/>
              <a:t> collection.</a:t>
            </a:r>
          </a:p>
          <a:p>
            <a:r>
              <a:rPr lang="en-US" dirty="0" smtClean="0"/>
              <a:t>The other thing is that it would be impossible to have manufactured these high-quality counterfeits over 100 years ago.  Thus, this had to be a mint product.</a:t>
            </a:r>
          </a:p>
          <a:p>
            <a:r>
              <a:rPr lang="en-US" dirty="0" smtClean="0"/>
              <a:t>But still, the asymmetrical mintmark hasn’t been explained as it doesn’t match the normal 1892-O Quarter mintmark.</a:t>
            </a:r>
            <a:endParaRPr lang="en-US" dirty="0"/>
          </a:p>
        </p:txBody>
      </p:sp>
    </p:spTree>
    <p:extLst>
      <p:ext uri="{BB962C8B-B14F-4D97-AF65-F5344CB8AC3E}">
        <p14:creationId xmlns:p14="http://schemas.microsoft.com/office/powerpoint/2010/main" val="422766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p>
          <a:p>
            <a:r>
              <a:rPr lang="en-US" dirty="0" smtClean="0"/>
              <a:t>So, how can the discrepancy in the mintmarks be explained?</a:t>
            </a:r>
          </a:p>
          <a:p>
            <a:r>
              <a:rPr lang="en-US" dirty="0" smtClean="0"/>
              <a:t>Without some tangible explanation, the skeptics were not to be convinced.</a:t>
            </a:r>
            <a:endParaRPr lang="en-US" dirty="0"/>
          </a:p>
        </p:txBody>
      </p:sp>
    </p:spTree>
    <p:extLst>
      <p:ext uri="{BB962C8B-B14F-4D97-AF65-F5344CB8AC3E}">
        <p14:creationId xmlns:p14="http://schemas.microsoft.com/office/powerpoint/2010/main" val="338716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so research into alternative explanations would need to be performed.</a:t>
            </a:r>
          </a:p>
          <a:p>
            <a:r>
              <a:rPr lang="en-US" dirty="0" smtClean="0"/>
              <a:t>Some initial thoughts began with the idea of the heavy side of the mintmark being the result of a die chip.  But this is very unlikely because of the smooth curve, rather than something straight or irregular.</a:t>
            </a:r>
          </a:p>
          <a:p>
            <a:r>
              <a:rPr lang="en-US" dirty="0" smtClean="0"/>
              <a:t>Could the Quarter mintmark have been punched into the half dollar die at an angle, resulting in an uneven appearance?   Possibly!</a:t>
            </a:r>
          </a:p>
          <a:p>
            <a:r>
              <a:rPr lang="en-US" dirty="0" smtClean="0"/>
              <a:t>Therefore, a search was conducted to find another coin could be found with the same-size mintmark with an asymmetrical appearance, or at the very least, find another coin with a similar-looking mintmark.</a:t>
            </a:r>
            <a:endParaRPr lang="en-US" dirty="0"/>
          </a:p>
        </p:txBody>
      </p:sp>
    </p:spTree>
    <p:extLst>
      <p:ext uri="{BB962C8B-B14F-4D97-AF65-F5344CB8AC3E}">
        <p14:creationId xmlns:p14="http://schemas.microsoft.com/office/powerpoint/2010/main" val="2853732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p>
          <a:p>
            <a:r>
              <a:rPr lang="en-US" dirty="0" smtClean="0"/>
              <a:t>Using a series of photos (all scaled to the same size), the Micro O mintmark, and the 1892-O quarter mintmark (symmetrical) and other denominations are compared to see if there is match.</a:t>
            </a:r>
          </a:p>
          <a:p>
            <a:r>
              <a:rPr lang="en-US" dirty="0" smtClean="0"/>
              <a:t>First examined was the mintmark of the 1891-O Liberty Seated quarter that was just minted the prior year.</a:t>
            </a:r>
          </a:p>
          <a:p>
            <a:r>
              <a:rPr lang="en-US" dirty="0" smtClean="0"/>
              <a:t>However, as is evident, the mintmark of the 1891-O quarter was too large and it was not asymmetrical </a:t>
            </a:r>
            <a:endParaRPr lang="en-US" dirty="0"/>
          </a:p>
        </p:txBody>
      </p:sp>
    </p:spTree>
    <p:extLst>
      <p:ext uri="{BB962C8B-B14F-4D97-AF65-F5344CB8AC3E}">
        <p14:creationId xmlns:p14="http://schemas.microsoft.com/office/powerpoint/2010/main" val="171351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that didn’t match either, perhaps the mintmark punch for something other than a quarter was used, either from another silver coin, or even from a gold coin denomination?</a:t>
            </a:r>
          </a:p>
          <a:p>
            <a:r>
              <a:rPr lang="en-US" dirty="0" smtClean="0"/>
              <a:t>Looking at all of the possibilities, we can eliminate many of them right off the bat:</a:t>
            </a:r>
          </a:p>
          <a:p>
            <a:r>
              <a:rPr lang="en-US" dirty="0" smtClean="0"/>
              <a:t>  - The Barber dime actually used a much larger mintmark than the quarter, so that isn’t a possibility</a:t>
            </a:r>
          </a:p>
          <a:p>
            <a:r>
              <a:rPr lang="en-US" dirty="0"/>
              <a:t> </a:t>
            </a:r>
            <a:r>
              <a:rPr lang="en-US" dirty="0" smtClean="0"/>
              <a:t> - The Morgan dollar used a larger O mintmark punch, including the remaining genuine “small O” coins, which are the 1880-O and 1899-O, so this can’t be the answer either.</a:t>
            </a:r>
          </a:p>
          <a:p>
            <a:r>
              <a:rPr lang="en-US" dirty="0" smtClean="0"/>
              <a:t>Moving to gold coins, some of the denominations had not been minted in New Orleans for decades </a:t>
            </a:r>
          </a:p>
          <a:p>
            <a:r>
              <a:rPr lang="en-US" dirty="0"/>
              <a:t> </a:t>
            </a:r>
            <a:r>
              <a:rPr lang="en-US" dirty="0" smtClean="0"/>
              <a:t> - Gold dollar last O coin was in 1856</a:t>
            </a:r>
          </a:p>
          <a:p>
            <a:r>
              <a:rPr lang="en-US" dirty="0"/>
              <a:t> </a:t>
            </a:r>
            <a:r>
              <a:rPr lang="en-US" dirty="0" smtClean="0"/>
              <a:t> - Quarter Eagle last O mint also was in 1856</a:t>
            </a:r>
          </a:p>
          <a:p>
            <a:r>
              <a:rPr lang="en-US" dirty="0"/>
              <a:t> </a:t>
            </a:r>
            <a:r>
              <a:rPr lang="en-US" dirty="0" smtClean="0"/>
              <a:t> - The $3 gold coin was only minted in New Orleans in 1854, and it was a large O at that, so that can’t be it</a:t>
            </a:r>
          </a:p>
          <a:p>
            <a:r>
              <a:rPr lang="en-US" dirty="0"/>
              <a:t> </a:t>
            </a:r>
            <a:r>
              <a:rPr lang="en-US" dirty="0" smtClean="0"/>
              <a:t> - The $20 double eagle, since the Civil War, was only minted in 1879, so that isn’t it either.</a:t>
            </a:r>
          </a:p>
          <a:p>
            <a:r>
              <a:rPr lang="en-US" dirty="0" smtClean="0"/>
              <a:t>This leaves the Half Eagle and the Eagle…</a:t>
            </a:r>
            <a:endParaRPr lang="en-US" dirty="0"/>
          </a:p>
        </p:txBody>
      </p:sp>
    </p:spTree>
    <p:extLst>
      <p:ext uri="{BB962C8B-B14F-4D97-AF65-F5344CB8AC3E}">
        <p14:creationId xmlns:p14="http://schemas.microsoft.com/office/powerpoint/2010/main" val="513216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rgbClr val="800000"/>
        </a:solidFill>
        <a:effectLst/>
      </p:bgPr>
    </p:bg>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3384550" cy="6858000"/>
          </a:xfrm>
          <a:prstGeom prst="rect">
            <a:avLst/>
          </a:prstGeom>
          <a:solidFill>
            <a:schemeClr val="tx1"/>
          </a:solidFill>
          <a:ln>
            <a:noFill/>
          </a:ln>
          <a:extLst>
            <a:ext uri="{91240B29-F687-4F45-9708-019B960494DF}">
              <a14:hiddenLine xmlns:a14="http://schemas.microsoft.com/office/drawing/2010/main" w="25400">
                <a:solidFill>
                  <a:srgbClr val="000000"/>
                </a:solidFill>
                <a:miter lim="800000"/>
                <a:headEnd/>
                <a:tailEnd type="none" w="lg" len="sm"/>
              </a14:hiddenLine>
            </a:ext>
          </a:extLst>
        </p:spPr>
        <p:txBody>
          <a:bodyPr wrap="none" lIns="0" tIns="0" rIns="0" bIns="0" anchor="ctr"/>
          <a:lstStyle>
            <a:lvl1pPr algn="ctr">
              <a:spcBef>
                <a:spcPct val="50000"/>
              </a:spcBef>
              <a:defRPr sz="2400">
                <a:solidFill>
                  <a:schemeClr val="tx1"/>
                </a:solidFill>
                <a:latin typeface="Futura Hv" pitchFamily="34" charset="0"/>
              </a:defRPr>
            </a:lvl1pPr>
            <a:lvl2pPr marL="742950" indent="-285750" algn="ctr">
              <a:spcBef>
                <a:spcPct val="50000"/>
              </a:spcBef>
              <a:defRPr sz="2400">
                <a:solidFill>
                  <a:schemeClr val="tx1"/>
                </a:solidFill>
                <a:latin typeface="Futura Hv" pitchFamily="34" charset="0"/>
              </a:defRPr>
            </a:lvl2pPr>
            <a:lvl3pPr marL="1143000" indent="-228600" algn="ctr">
              <a:spcBef>
                <a:spcPct val="50000"/>
              </a:spcBef>
              <a:defRPr sz="2400">
                <a:solidFill>
                  <a:schemeClr val="tx1"/>
                </a:solidFill>
                <a:latin typeface="Futura Hv" pitchFamily="34" charset="0"/>
              </a:defRPr>
            </a:lvl3pPr>
            <a:lvl4pPr marL="1600200" indent="-228600" algn="ctr">
              <a:spcBef>
                <a:spcPct val="50000"/>
              </a:spcBef>
              <a:defRPr sz="2400">
                <a:solidFill>
                  <a:schemeClr val="tx1"/>
                </a:solidFill>
                <a:latin typeface="Futura Hv" pitchFamily="34" charset="0"/>
              </a:defRPr>
            </a:lvl4pPr>
            <a:lvl5pPr marL="2057400" indent="-228600" algn="ctr">
              <a:spcBef>
                <a:spcPct val="50000"/>
              </a:spcBef>
              <a:defRPr sz="2400">
                <a:solidFill>
                  <a:schemeClr val="tx1"/>
                </a:solidFill>
                <a:latin typeface="Futura Hv" pitchFamily="34" charset="0"/>
              </a:defRPr>
            </a:lvl5pPr>
            <a:lvl6pPr marL="2514600" indent="-228600" algn="ctr" eaLnBrk="0" fontAlgn="base" hangingPunct="0">
              <a:spcBef>
                <a:spcPct val="50000"/>
              </a:spcBef>
              <a:spcAft>
                <a:spcPct val="0"/>
              </a:spcAft>
              <a:defRPr sz="2400">
                <a:solidFill>
                  <a:schemeClr val="tx1"/>
                </a:solidFill>
                <a:latin typeface="Futura Hv" pitchFamily="34" charset="0"/>
              </a:defRPr>
            </a:lvl6pPr>
            <a:lvl7pPr marL="2971800" indent="-228600" algn="ctr" eaLnBrk="0" fontAlgn="base" hangingPunct="0">
              <a:spcBef>
                <a:spcPct val="50000"/>
              </a:spcBef>
              <a:spcAft>
                <a:spcPct val="0"/>
              </a:spcAft>
              <a:defRPr sz="2400">
                <a:solidFill>
                  <a:schemeClr val="tx1"/>
                </a:solidFill>
                <a:latin typeface="Futura Hv" pitchFamily="34" charset="0"/>
              </a:defRPr>
            </a:lvl7pPr>
            <a:lvl8pPr marL="3429000" indent="-228600" algn="ctr" eaLnBrk="0" fontAlgn="base" hangingPunct="0">
              <a:spcBef>
                <a:spcPct val="50000"/>
              </a:spcBef>
              <a:spcAft>
                <a:spcPct val="0"/>
              </a:spcAft>
              <a:defRPr sz="2400">
                <a:solidFill>
                  <a:schemeClr val="tx1"/>
                </a:solidFill>
                <a:latin typeface="Futura Hv" pitchFamily="34" charset="0"/>
              </a:defRPr>
            </a:lvl8pPr>
            <a:lvl9pPr marL="3886200" indent="-228600" algn="ctr" eaLnBrk="0" fontAlgn="base" hangingPunct="0">
              <a:spcBef>
                <a:spcPct val="50000"/>
              </a:spcBef>
              <a:spcAft>
                <a:spcPct val="0"/>
              </a:spcAft>
              <a:defRPr sz="2400">
                <a:solidFill>
                  <a:schemeClr val="tx1"/>
                </a:solidFill>
                <a:latin typeface="Futura Hv" pitchFamily="34" charset="0"/>
              </a:defRPr>
            </a:lvl9pPr>
          </a:lstStyle>
          <a:p>
            <a:pPr eaLnBrk="1" hangingPunct="1">
              <a:defRPr/>
            </a:pPr>
            <a:endParaRPr lang="en-US" smtClean="0">
              <a:latin typeface="Arial" panose="020B0604020202020204" pitchFamily="34" charset="0"/>
              <a:cs typeface="Arial" panose="020B0604020202020204" pitchFamily="34" charset="0"/>
            </a:endParaRPr>
          </a:p>
        </p:txBody>
      </p:sp>
      <p:sp>
        <p:nvSpPr>
          <p:cNvPr id="1838083" name="Rectangle 3"/>
          <p:cNvSpPr>
            <a:spLocks noGrp="1" noChangeArrowheads="1"/>
          </p:cNvSpPr>
          <p:nvPr>
            <p:ph type="ctrTitle" sz="quarter"/>
          </p:nvPr>
        </p:nvSpPr>
        <p:spPr>
          <a:xfrm>
            <a:off x="3635375" y="450850"/>
            <a:ext cx="5326063" cy="1947793"/>
          </a:xfrm>
        </p:spPr>
        <p:txBody>
          <a:bodyPr lIns="182880" tIns="91440" rIns="182880" bIns="91440" anchor="t"/>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1838084" name="Rectangle 4"/>
          <p:cNvSpPr>
            <a:spLocks noGrp="1" noChangeArrowheads="1"/>
          </p:cNvSpPr>
          <p:nvPr>
            <p:ph type="subTitle" sz="quarter" idx="1"/>
          </p:nvPr>
        </p:nvSpPr>
        <p:spPr>
          <a:xfrm>
            <a:off x="3651250" y="2580860"/>
            <a:ext cx="5289550" cy="1315279"/>
          </a:xfrm>
          <a:ln algn="ctr"/>
        </p:spPr>
        <p:txBody>
          <a:bodyPr lIns="182880" tIns="91440" rIns="182880" bIns="274320" anchor="b"/>
          <a:lstStyle>
            <a:lvl1pPr marL="0" indent="0">
              <a:buFontTx/>
              <a:buNone/>
              <a:defRPr sz="2800">
                <a:latin typeface="Arial" panose="020B0604020202020204" pitchFamily="34" charset="0"/>
                <a:cs typeface="Arial" panose="020B0604020202020204" pitchFamily="34" charset="0"/>
              </a:defRPr>
            </a:lvl1pPr>
          </a:lstStyle>
          <a:p>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8238" y="4598324"/>
            <a:ext cx="2743200" cy="1975104"/>
          </a:xfrm>
          <a:prstGeom prst="rect">
            <a:avLst/>
          </a:prstGeom>
        </p:spPr>
      </p:pic>
    </p:spTree>
    <p:extLst>
      <p:ext uri="{BB962C8B-B14F-4D97-AF65-F5344CB8AC3E}">
        <p14:creationId xmlns:p14="http://schemas.microsoft.com/office/powerpoint/2010/main" val="392641861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8138" y="195263"/>
            <a:ext cx="6380714" cy="822325"/>
          </a:xfrm>
        </p:spPr>
        <p:txBody>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300"/>
              </a:spcAft>
              <a:defRPr>
                <a:solidFill>
                  <a:schemeClr val="bg2"/>
                </a:solidFill>
                <a:latin typeface="Arial" panose="020B0604020202020204" pitchFamily="34" charset="0"/>
                <a:cs typeface="Arial" panose="020B0604020202020204" pitchFamily="34" charset="0"/>
              </a:defRPr>
            </a:lvl1pPr>
            <a:lvl2pPr>
              <a:lnSpc>
                <a:spcPct val="90000"/>
              </a:lnSpc>
              <a:spcBef>
                <a:spcPts val="300"/>
              </a:spcBef>
              <a:spcAft>
                <a:spcPts val="300"/>
              </a:spcAft>
              <a:defRPr>
                <a:solidFill>
                  <a:schemeClr val="bg2"/>
                </a:solidFill>
                <a:latin typeface="Arial" panose="020B0604020202020204" pitchFamily="34" charset="0"/>
                <a:cs typeface="Arial" panose="020B0604020202020204" pitchFamily="34" charset="0"/>
              </a:defRPr>
            </a:lvl2pPr>
            <a:lvl3pPr>
              <a:lnSpc>
                <a:spcPct val="90000"/>
              </a:lnSpc>
              <a:spcBef>
                <a:spcPts val="300"/>
              </a:spcBef>
              <a:spcAft>
                <a:spcPts val="300"/>
              </a:spcAft>
              <a:defRPr>
                <a:solidFill>
                  <a:schemeClr val="bg2"/>
                </a:solidFill>
                <a:latin typeface="Arial" panose="020B0604020202020204" pitchFamily="34" charset="0"/>
                <a:cs typeface="Arial" panose="020B0604020202020204" pitchFamily="34" charset="0"/>
              </a:defRPr>
            </a:lvl3pPr>
            <a:lvl4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4pPr>
            <a:lvl5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US" dirty="0"/>
              <a:t>P</a:t>
            </a:r>
            <a:r>
              <a:rPr lang="en-US" dirty="0" smtClean="0"/>
              <a:t>age </a:t>
            </a:r>
            <a:fld id="{87A1D056-E956-4872-8C5F-6C3D240F89B7}" type="slidenum">
              <a:rPr lang="en-US"/>
              <a:pPr>
                <a:defRPr/>
              </a:pPr>
              <a:t>‹#›</a:t>
            </a:fld>
            <a:endParaRPr lang="en-US" dirty="0"/>
          </a:p>
        </p:txBody>
      </p:sp>
      <p:sp>
        <p:nvSpPr>
          <p:cNvPr id="5" name="Rectangle 7"/>
          <p:cNvSpPr>
            <a:spLocks noGrp="1" noChangeArrowheads="1"/>
          </p:cNvSpPr>
          <p:nvPr>
            <p:ph type="dt" sz="quarter" idx="11"/>
          </p:nvPr>
        </p:nvSpPr>
        <p:spPr>
          <a:ln/>
        </p:spPr>
        <p:txBody>
          <a:bodyPr/>
          <a:lstStyle>
            <a:lvl1pPr>
              <a:defRPr/>
            </a:lvl1pPr>
          </a:lstStyle>
          <a:p>
            <a:pPr>
              <a:defRPr/>
            </a:pPr>
            <a:r>
              <a:rPr lang="en-US" dirty="0" smtClean="0"/>
              <a:t>March 2016</a:t>
            </a:r>
            <a:endParaRPr lang="en-US" dirty="0"/>
          </a:p>
        </p:txBody>
      </p:sp>
      <p:sp>
        <p:nvSpPr>
          <p:cNvPr id="6" name="Rectangle 8"/>
          <p:cNvSpPr>
            <a:spLocks noGrp="1" noChangeArrowheads="1"/>
          </p:cNvSpPr>
          <p:nvPr>
            <p:ph type="ftr" sz="quarter" idx="12"/>
          </p:nvPr>
        </p:nvSpPr>
        <p:spPr>
          <a:ln/>
        </p:spPr>
        <p:txBody>
          <a:bodyPr/>
          <a:lstStyle>
            <a:lvl1pPr>
              <a:defRPr/>
            </a:lvl1pPr>
          </a:lstStyle>
          <a:p>
            <a:pPr>
              <a:defRPr/>
            </a:pPr>
            <a:r>
              <a:rPr lang="en-US"/>
              <a: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8725" y="52070"/>
            <a:ext cx="1524000" cy="1097280"/>
          </a:xfrm>
          <a:prstGeom prst="rect">
            <a:avLst/>
          </a:prstGeom>
        </p:spPr>
      </p:pic>
    </p:spTree>
    <p:extLst>
      <p:ext uri="{BB962C8B-B14F-4D97-AF65-F5344CB8AC3E}">
        <p14:creationId xmlns:p14="http://schemas.microsoft.com/office/powerpoint/2010/main" val="61691321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8138" y="195263"/>
            <a:ext cx="6380714" cy="822325"/>
          </a:xfrm>
        </p:spPr>
        <p:txBody>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6550" y="1273175"/>
            <a:ext cx="4121150" cy="5270500"/>
          </a:xfrm>
        </p:spPr>
        <p:txBody>
          <a:bodyPr/>
          <a:lstStyle>
            <a:lvl1pPr>
              <a:lnSpc>
                <a:spcPct val="90000"/>
              </a:lnSpc>
              <a:spcBef>
                <a:spcPts val="300"/>
              </a:spcBef>
              <a:spcAft>
                <a:spcPts val="300"/>
              </a:spcAft>
              <a:defRPr sz="2600">
                <a:solidFill>
                  <a:schemeClr val="bg2"/>
                </a:solidFill>
                <a:latin typeface="Arial" panose="020B0604020202020204" pitchFamily="34" charset="0"/>
                <a:cs typeface="Arial" panose="020B0604020202020204" pitchFamily="34" charset="0"/>
              </a:defRPr>
            </a:lvl1pPr>
            <a:lvl2pPr>
              <a:lnSpc>
                <a:spcPct val="90000"/>
              </a:lnSpc>
              <a:spcBef>
                <a:spcPts val="300"/>
              </a:spcBef>
              <a:spcAft>
                <a:spcPts val="300"/>
              </a:spcAft>
              <a:defRPr sz="2400">
                <a:solidFill>
                  <a:schemeClr val="bg2"/>
                </a:solidFill>
                <a:latin typeface="Arial" panose="020B0604020202020204" pitchFamily="34" charset="0"/>
                <a:cs typeface="Arial" panose="020B0604020202020204" pitchFamily="34" charset="0"/>
              </a:defRPr>
            </a:lvl2pPr>
            <a:lvl3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3pPr>
            <a:lvl4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4pPr>
            <a:lvl5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273175"/>
            <a:ext cx="4121150" cy="5270500"/>
          </a:xfrm>
        </p:spPr>
        <p:txBody>
          <a:bodyPr/>
          <a:lstStyle>
            <a:lvl1pPr>
              <a:lnSpc>
                <a:spcPct val="90000"/>
              </a:lnSpc>
              <a:spcBef>
                <a:spcPts val="300"/>
              </a:spcBef>
              <a:spcAft>
                <a:spcPts val="300"/>
              </a:spcAft>
              <a:defRPr sz="2600">
                <a:solidFill>
                  <a:schemeClr val="bg2"/>
                </a:solidFill>
                <a:latin typeface="Arial" panose="020B0604020202020204" pitchFamily="34" charset="0"/>
                <a:cs typeface="Arial" panose="020B0604020202020204" pitchFamily="34" charset="0"/>
              </a:defRPr>
            </a:lvl1pPr>
            <a:lvl2pPr>
              <a:lnSpc>
                <a:spcPct val="90000"/>
              </a:lnSpc>
              <a:spcBef>
                <a:spcPts val="300"/>
              </a:spcBef>
              <a:spcAft>
                <a:spcPts val="300"/>
              </a:spcAft>
              <a:defRPr sz="2400">
                <a:solidFill>
                  <a:schemeClr val="bg2"/>
                </a:solidFill>
                <a:latin typeface="Arial" panose="020B0604020202020204" pitchFamily="34" charset="0"/>
                <a:cs typeface="Arial" panose="020B0604020202020204" pitchFamily="34" charset="0"/>
              </a:defRPr>
            </a:lvl2pPr>
            <a:lvl3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3pPr>
            <a:lvl4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4pPr>
            <a:lvl5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atin typeface="Arial" panose="020B0604020202020204" pitchFamily="34" charset="0"/>
                <a:cs typeface="Arial" panose="020B0604020202020204" pitchFamily="34" charset="0"/>
              </a:defRPr>
            </a:lvl1pPr>
          </a:lstStyle>
          <a:p>
            <a:pPr>
              <a:defRPr/>
            </a:pPr>
            <a:r>
              <a:rPr lang="en-US" dirty="0" smtClean="0"/>
              <a:t>Page </a:t>
            </a:r>
            <a:fld id="{438EC4F2-E597-422B-8432-04CA1A2EF47A}" type="slidenum">
              <a:rPr lang="en-US" smtClean="0"/>
              <a:pPr>
                <a:defRPr/>
              </a:pPr>
              <a:t>‹#›</a:t>
            </a:fld>
            <a:endParaRPr lang="en-US" dirty="0"/>
          </a:p>
        </p:txBody>
      </p:sp>
      <p:sp>
        <p:nvSpPr>
          <p:cNvPr id="6" name="Rectangle 7"/>
          <p:cNvSpPr>
            <a:spLocks noGrp="1" noChangeArrowheads="1"/>
          </p:cNvSpPr>
          <p:nvPr>
            <p:ph type="dt" sz="quarter" idx="11"/>
          </p:nvPr>
        </p:nvSpPr>
        <p:spPr>
          <a:ln/>
        </p:spPr>
        <p:txBody>
          <a:bodyPr/>
          <a:lstStyle>
            <a:lvl1pPr>
              <a:defRPr>
                <a:latin typeface="Arial" panose="020B0604020202020204" pitchFamily="34" charset="0"/>
                <a:cs typeface="Arial" panose="020B0604020202020204" pitchFamily="34" charset="0"/>
              </a:defRPr>
            </a:lvl1pPr>
          </a:lstStyle>
          <a:p>
            <a:pPr>
              <a:defRPr/>
            </a:pPr>
            <a:r>
              <a:rPr lang="en-US" dirty="0" smtClean="0"/>
              <a:t>March 2016</a:t>
            </a:r>
            <a:endParaRPr lang="en-US" dirty="0"/>
          </a:p>
        </p:txBody>
      </p:sp>
      <p:sp>
        <p:nvSpPr>
          <p:cNvPr id="7" name="Rectangle 8"/>
          <p:cNvSpPr>
            <a:spLocks noGrp="1" noChangeArrowheads="1"/>
          </p:cNvSpPr>
          <p:nvPr>
            <p:ph type="ftr" sz="quarter" idx="12"/>
          </p:nvPr>
        </p:nvSpPr>
        <p:spPr>
          <a:ln/>
        </p:spPr>
        <p:txBody>
          <a:bodyPr/>
          <a:lstStyle>
            <a:lvl1pPr>
              <a:defRPr>
                <a:latin typeface="Arial" panose="020B0604020202020204" pitchFamily="34" charset="0"/>
                <a:cs typeface="Arial" panose="020B0604020202020204" pitchFamily="34" charset="0"/>
              </a:defRPr>
            </a:lvl1pPr>
          </a:lstStyle>
          <a:p>
            <a:pPr>
              <a:defRPr/>
            </a:pPr>
            <a:r>
              <a:rPr lang="en-US" smtClean="0"/>
              <a:t>      </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8725" y="52070"/>
            <a:ext cx="1524000" cy="1097280"/>
          </a:xfrm>
          <a:prstGeom prst="rect">
            <a:avLst/>
          </a:prstGeom>
        </p:spPr>
      </p:pic>
    </p:spTree>
    <p:extLst>
      <p:ext uri="{BB962C8B-B14F-4D97-AF65-F5344CB8AC3E}">
        <p14:creationId xmlns:p14="http://schemas.microsoft.com/office/powerpoint/2010/main" val="274124538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138" y="195263"/>
            <a:ext cx="6407219" cy="822325"/>
          </a:xfrm>
        </p:spPr>
        <p:txBody>
          <a:bodyPr/>
          <a:lstStyle>
            <a:lvl1pPr>
              <a:defRPr sz="360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r>
              <a:rPr lang="en-US" dirty="0"/>
              <a:t>P</a:t>
            </a:r>
            <a:r>
              <a:rPr lang="en-US" dirty="0" smtClean="0"/>
              <a:t>age </a:t>
            </a:r>
            <a:fld id="{02E51807-6172-4DF8-9836-F10474059E54}" type="slidenum">
              <a:rPr lang="en-US"/>
              <a:pPr>
                <a:defRPr/>
              </a:pPr>
              <a:t>‹#›</a:t>
            </a:fld>
            <a:endParaRPr lang="en-US" dirty="0"/>
          </a:p>
        </p:txBody>
      </p:sp>
      <p:sp>
        <p:nvSpPr>
          <p:cNvPr id="4" name="Rectangle 7"/>
          <p:cNvSpPr>
            <a:spLocks noGrp="1" noChangeArrowheads="1"/>
          </p:cNvSpPr>
          <p:nvPr>
            <p:ph type="dt" sz="quarter" idx="11"/>
          </p:nvPr>
        </p:nvSpPr>
        <p:spPr>
          <a:ln/>
        </p:spPr>
        <p:txBody>
          <a:bodyPr/>
          <a:lstStyle>
            <a:lvl1pPr>
              <a:defRPr/>
            </a:lvl1pPr>
          </a:lstStyle>
          <a:p>
            <a:pPr>
              <a:defRPr/>
            </a:pPr>
            <a:r>
              <a:rPr lang="en-US" dirty="0" smtClean="0"/>
              <a:t>March 2016</a:t>
            </a:r>
            <a:endParaRPr lang="en-US" dirty="0"/>
          </a:p>
        </p:txBody>
      </p:sp>
      <p:sp>
        <p:nvSpPr>
          <p:cNvPr id="5" name="Rectangle 8"/>
          <p:cNvSpPr>
            <a:spLocks noGrp="1" noChangeArrowheads="1"/>
          </p:cNvSpPr>
          <p:nvPr>
            <p:ph type="ftr" sz="quarter" idx="12"/>
          </p:nvPr>
        </p:nvSpPr>
        <p:spPr>
          <a:ln/>
        </p:spPr>
        <p:txBody>
          <a:bodyPr/>
          <a:lstStyle>
            <a:lvl1pPr>
              <a:defRPr/>
            </a:lvl1pPr>
          </a:lstStyle>
          <a:p>
            <a:pPr>
              <a:defRPr/>
            </a:pPr>
            <a:r>
              <a:rPr lang="en-US"/>
              <a:t>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8725" y="52070"/>
            <a:ext cx="1524000" cy="1097280"/>
          </a:xfrm>
          <a:prstGeom prst="rect">
            <a:avLst/>
          </a:prstGeom>
        </p:spPr>
      </p:pic>
    </p:spTree>
    <p:extLst>
      <p:ext uri="{BB962C8B-B14F-4D97-AF65-F5344CB8AC3E}">
        <p14:creationId xmlns:p14="http://schemas.microsoft.com/office/powerpoint/2010/main" val="145763751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0" y="0"/>
            <a:ext cx="9144000" cy="1201738"/>
          </a:xfrm>
          <a:prstGeom prst="rect">
            <a:avLst/>
          </a:prstGeom>
          <a:solidFill>
            <a:srgbClr val="800000"/>
          </a:solidFill>
          <a:ln>
            <a:noFill/>
          </a:ln>
          <a:extLst>
            <a:ext uri="{91240B29-F687-4F45-9708-019B960494DF}">
              <a14:hiddenLine xmlns:a14="http://schemas.microsoft.com/office/drawing/2010/main" w="25400">
                <a:solidFill>
                  <a:srgbClr val="000000"/>
                </a:solidFill>
                <a:miter lim="800000"/>
                <a:headEnd/>
                <a:tailEnd type="none" w="lg" len="sm"/>
              </a14:hiddenLine>
            </a:ext>
          </a:extLst>
        </p:spPr>
        <p:txBody>
          <a:bodyPr wrap="none" lIns="0" tIns="0" rIns="0" bIns="0" anchor="ctr"/>
          <a:lstStyle>
            <a:lvl1pPr algn="ctr">
              <a:spcBef>
                <a:spcPct val="50000"/>
              </a:spcBef>
              <a:defRPr sz="2400">
                <a:solidFill>
                  <a:schemeClr val="tx1"/>
                </a:solidFill>
                <a:latin typeface="Futura Hv" pitchFamily="34" charset="0"/>
              </a:defRPr>
            </a:lvl1pPr>
            <a:lvl2pPr marL="742950" indent="-285750" algn="ctr">
              <a:spcBef>
                <a:spcPct val="50000"/>
              </a:spcBef>
              <a:defRPr sz="2400">
                <a:solidFill>
                  <a:schemeClr val="tx1"/>
                </a:solidFill>
                <a:latin typeface="Futura Hv" pitchFamily="34" charset="0"/>
              </a:defRPr>
            </a:lvl2pPr>
            <a:lvl3pPr marL="1143000" indent="-228600" algn="ctr">
              <a:spcBef>
                <a:spcPct val="50000"/>
              </a:spcBef>
              <a:defRPr sz="2400">
                <a:solidFill>
                  <a:schemeClr val="tx1"/>
                </a:solidFill>
                <a:latin typeface="Futura Hv" pitchFamily="34" charset="0"/>
              </a:defRPr>
            </a:lvl3pPr>
            <a:lvl4pPr marL="1600200" indent="-228600" algn="ctr">
              <a:spcBef>
                <a:spcPct val="50000"/>
              </a:spcBef>
              <a:defRPr sz="2400">
                <a:solidFill>
                  <a:schemeClr val="tx1"/>
                </a:solidFill>
                <a:latin typeface="Futura Hv" pitchFamily="34" charset="0"/>
              </a:defRPr>
            </a:lvl4pPr>
            <a:lvl5pPr marL="2057400" indent="-228600" algn="ctr">
              <a:spcBef>
                <a:spcPct val="50000"/>
              </a:spcBef>
              <a:defRPr sz="2400">
                <a:solidFill>
                  <a:schemeClr val="tx1"/>
                </a:solidFill>
                <a:latin typeface="Futura Hv" pitchFamily="34" charset="0"/>
              </a:defRPr>
            </a:lvl5pPr>
            <a:lvl6pPr marL="2514600" indent="-228600" algn="ctr" eaLnBrk="0" fontAlgn="base" hangingPunct="0">
              <a:spcBef>
                <a:spcPct val="50000"/>
              </a:spcBef>
              <a:spcAft>
                <a:spcPct val="0"/>
              </a:spcAft>
              <a:defRPr sz="2400">
                <a:solidFill>
                  <a:schemeClr val="tx1"/>
                </a:solidFill>
                <a:latin typeface="Futura Hv" pitchFamily="34" charset="0"/>
              </a:defRPr>
            </a:lvl6pPr>
            <a:lvl7pPr marL="2971800" indent="-228600" algn="ctr" eaLnBrk="0" fontAlgn="base" hangingPunct="0">
              <a:spcBef>
                <a:spcPct val="50000"/>
              </a:spcBef>
              <a:spcAft>
                <a:spcPct val="0"/>
              </a:spcAft>
              <a:defRPr sz="2400">
                <a:solidFill>
                  <a:schemeClr val="tx1"/>
                </a:solidFill>
                <a:latin typeface="Futura Hv" pitchFamily="34" charset="0"/>
              </a:defRPr>
            </a:lvl7pPr>
            <a:lvl8pPr marL="3429000" indent="-228600" algn="ctr" eaLnBrk="0" fontAlgn="base" hangingPunct="0">
              <a:spcBef>
                <a:spcPct val="50000"/>
              </a:spcBef>
              <a:spcAft>
                <a:spcPct val="0"/>
              </a:spcAft>
              <a:defRPr sz="2400">
                <a:solidFill>
                  <a:schemeClr val="tx1"/>
                </a:solidFill>
                <a:latin typeface="Futura Hv" pitchFamily="34" charset="0"/>
              </a:defRPr>
            </a:lvl8pPr>
            <a:lvl9pPr marL="3886200" indent="-228600" algn="ctr" eaLnBrk="0" fontAlgn="base" hangingPunct="0">
              <a:spcBef>
                <a:spcPct val="50000"/>
              </a:spcBef>
              <a:spcAft>
                <a:spcPct val="0"/>
              </a:spcAft>
              <a:defRPr sz="2400">
                <a:solidFill>
                  <a:schemeClr val="tx1"/>
                </a:solidFill>
                <a:latin typeface="Futura Hv" pitchFamily="34" charset="0"/>
              </a:defRPr>
            </a:lvl9pPr>
          </a:lstStyle>
          <a:p>
            <a:pPr eaLnBrk="1" hangingPunct="1">
              <a:defRPr/>
            </a:pPr>
            <a:endParaRPr lang="en-US" smtClean="0"/>
          </a:p>
        </p:txBody>
      </p:sp>
      <p:sp>
        <p:nvSpPr>
          <p:cNvPr id="1027" name="Rectangle 3"/>
          <p:cNvSpPr>
            <a:spLocks noGrp="1" noChangeArrowheads="1"/>
          </p:cNvSpPr>
          <p:nvPr>
            <p:ph type="title"/>
          </p:nvPr>
        </p:nvSpPr>
        <p:spPr bwMode="black">
          <a:xfrm>
            <a:off x="338138" y="195263"/>
            <a:ext cx="603615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black">
          <a:xfrm>
            <a:off x="336550" y="1273175"/>
            <a:ext cx="83947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716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9" name="Line 5"/>
          <p:cNvSpPr>
            <a:spLocks noChangeShapeType="1"/>
          </p:cNvSpPr>
          <p:nvPr/>
        </p:nvSpPr>
        <p:spPr bwMode="ltGray">
          <a:xfrm>
            <a:off x="0" y="6591300"/>
            <a:ext cx="9144000" cy="0"/>
          </a:xfrm>
          <a:prstGeom prst="line">
            <a:avLst/>
          </a:prstGeom>
          <a:noFill/>
          <a:ln w="9525">
            <a:solidFill>
              <a:srgbClr val="5A93B6"/>
            </a:solidFill>
            <a:round/>
            <a:headEnd/>
            <a:tailEnd type="none" w="lg" len="sm"/>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837062" name="Rectangle 6"/>
          <p:cNvSpPr>
            <a:spLocks noGrp="1" noChangeArrowheads="1"/>
          </p:cNvSpPr>
          <p:nvPr>
            <p:ph type="sldNum" sz="quarter" idx="4"/>
          </p:nvPr>
        </p:nvSpPr>
        <p:spPr bwMode="gray">
          <a:xfrm>
            <a:off x="8504238" y="6667500"/>
            <a:ext cx="401637" cy="12223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eaLnBrk="0" hangingPunct="0">
              <a:spcBef>
                <a:spcPct val="0"/>
              </a:spcBef>
              <a:defRPr sz="800">
                <a:solidFill>
                  <a:srgbClr val="5A93B6"/>
                </a:solidFill>
                <a:latin typeface="Futura Bk" pitchFamily="34" charset="0"/>
              </a:defRPr>
            </a:lvl1pPr>
          </a:lstStyle>
          <a:p>
            <a:pPr>
              <a:defRPr/>
            </a:pPr>
            <a:r>
              <a:rPr lang="en-US" dirty="0"/>
              <a:t>P</a:t>
            </a:r>
            <a:r>
              <a:rPr lang="en-US" dirty="0" smtClean="0"/>
              <a:t>age </a:t>
            </a:r>
            <a:fld id="{DE85174C-519B-4140-8A25-0ECECB66D5F1}" type="slidenum">
              <a:rPr lang="en-US"/>
              <a:pPr>
                <a:defRPr/>
              </a:pPr>
              <a:t>‹#›</a:t>
            </a:fld>
            <a:endParaRPr lang="en-US" dirty="0"/>
          </a:p>
        </p:txBody>
      </p:sp>
      <p:sp>
        <p:nvSpPr>
          <p:cNvPr id="1837063" name="Rectangle 7"/>
          <p:cNvSpPr>
            <a:spLocks noGrp="1" noChangeArrowheads="1"/>
          </p:cNvSpPr>
          <p:nvPr>
            <p:ph type="dt" sz="quarter" idx="2"/>
          </p:nvPr>
        </p:nvSpPr>
        <p:spPr bwMode="gray">
          <a:xfrm>
            <a:off x="244475" y="6667500"/>
            <a:ext cx="1108075" cy="12223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eaLnBrk="0" hangingPunct="0">
              <a:spcBef>
                <a:spcPct val="0"/>
              </a:spcBef>
              <a:defRPr sz="800">
                <a:solidFill>
                  <a:srgbClr val="5A93B6"/>
                </a:solidFill>
                <a:latin typeface="+mn-lt"/>
              </a:defRPr>
            </a:lvl1pPr>
          </a:lstStyle>
          <a:p>
            <a:pPr>
              <a:defRPr/>
            </a:pPr>
            <a:r>
              <a:rPr lang="en-US" dirty="0" smtClean="0"/>
              <a:t>March 2016</a:t>
            </a:r>
            <a:endParaRPr lang="en-US" dirty="0"/>
          </a:p>
        </p:txBody>
      </p:sp>
      <p:sp>
        <p:nvSpPr>
          <p:cNvPr id="1837064" name="Rectangle 8"/>
          <p:cNvSpPr>
            <a:spLocks noGrp="1" noChangeArrowheads="1"/>
          </p:cNvSpPr>
          <p:nvPr>
            <p:ph type="ftr" sz="quarter" idx="3"/>
          </p:nvPr>
        </p:nvSpPr>
        <p:spPr bwMode="gray">
          <a:xfrm>
            <a:off x="1555750" y="6657975"/>
            <a:ext cx="6022975" cy="12223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eaLnBrk="0" hangingPunct="0">
              <a:spcBef>
                <a:spcPct val="0"/>
              </a:spcBef>
              <a:defRPr sz="800">
                <a:solidFill>
                  <a:srgbClr val="5A93B6"/>
                </a:solidFill>
                <a:latin typeface="+mn-lt"/>
              </a:defRPr>
            </a:lvl1pPr>
          </a:lstStyle>
          <a:p>
            <a:pPr>
              <a:defRPr/>
            </a:pPr>
            <a:r>
              <a:rPr lang="en-US"/>
              <a:t>      </a:t>
            </a:r>
          </a:p>
        </p:txBody>
      </p:sp>
    </p:spTree>
  </p:cSld>
  <p:clrMap bg1="dk2" tx1="lt1" bg2="dk1" tx2="lt2" accent1="accent1" accent2="accent2" accent3="accent3" accent4="accent4" accent5="accent5" accent6="accent6" hlink="hlink" folHlink="folHlink"/>
  <p:sldLayoutIdLst>
    <p:sldLayoutId id="2147483749" r:id="rId1"/>
    <p:sldLayoutId id="2147483738" r:id="rId2"/>
    <p:sldLayoutId id="2147483740" r:id="rId3"/>
    <p:sldLayoutId id="2147483742" r:id="rId4"/>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6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000">
          <a:solidFill>
            <a:schemeClr val="tx1"/>
          </a:solidFill>
          <a:latin typeface="Futura Hv" pitchFamily="34" charset="0"/>
        </a:defRPr>
      </a:lvl2pPr>
      <a:lvl3pPr algn="l" rtl="0" eaLnBrk="0" fontAlgn="base" hangingPunct="0">
        <a:spcBef>
          <a:spcPct val="0"/>
        </a:spcBef>
        <a:spcAft>
          <a:spcPct val="0"/>
        </a:spcAft>
        <a:defRPr sz="3000">
          <a:solidFill>
            <a:schemeClr val="tx1"/>
          </a:solidFill>
          <a:latin typeface="Futura Hv" pitchFamily="34" charset="0"/>
        </a:defRPr>
      </a:lvl3pPr>
      <a:lvl4pPr algn="l" rtl="0" eaLnBrk="0" fontAlgn="base" hangingPunct="0">
        <a:spcBef>
          <a:spcPct val="0"/>
        </a:spcBef>
        <a:spcAft>
          <a:spcPct val="0"/>
        </a:spcAft>
        <a:defRPr sz="3000">
          <a:solidFill>
            <a:schemeClr val="tx1"/>
          </a:solidFill>
          <a:latin typeface="Futura Hv" pitchFamily="34" charset="0"/>
        </a:defRPr>
      </a:lvl4pPr>
      <a:lvl5pPr algn="l" rtl="0" eaLnBrk="0" fontAlgn="base" hangingPunct="0">
        <a:spcBef>
          <a:spcPct val="0"/>
        </a:spcBef>
        <a:spcAft>
          <a:spcPct val="0"/>
        </a:spcAft>
        <a:defRPr sz="3000">
          <a:solidFill>
            <a:schemeClr val="tx1"/>
          </a:solidFill>
          <a:latin typeface="Futura Hv" pitchFamily="34" charset="0"/>
        </a:defRPr>
      </a:lvl5pPr>
      <a:lvl6pPr marL="457200" algn="l" rtl="0" fontAlgn="base">
        <a:spcBef>
          <a:spcPct val="0"/>
        </a:spcBef>
        <a:spcAft>
          <a:spcPct val="0"/>
        </a:spcAft>
        <a:defRPr sz="3000">
          <a:solidFill>
            <a:schemeClr val="tx1"/>
          </a:solidFill>
          <a:latin typeface="Futura Hv" pitchFamily="34" charset="0"/>
        </a:defRPr>
      </a:lvl6pPr>
      <a:lvl7pPr marL="914400" algn="l" rtl="0" fontAlgn="base">
        <a:spcBef>
          <a:spcPct val="0"/>
        </a:spcBef>
        <a:spcAft>
          <a:spcPct val="0"/>
        </a:spcAft>
        <a:defRPr sz="3000">
          <a:solidFill>
            <a:schemeClr val="tx1"/>
          </a:solidFill>
          <a:latin typeface="Futura Hv" pitchFamily="34" charset="0"/>
        </a:defRPr>
      </a:lvl7pPr>
      <a:lvl8pPr marL="1371600" algn="l" rtl="0" fontAlgn="base">
        <a:spcBef>
          <a:spcPct val="0"/>
        </a:spcBef>
        <a:spcAft>
          <a:spcPct val="0"/>
        </a:spcAft>
        <a:defRPr sz="3000">
          <a:solidFill>
            <a:schemeClr val="tx1"/>
          </a:solidFill>
          <a:latin typeface="Futura Hv" pitchFamily="34" charset="0"/>
        </a:defRPr>
      </a:lvl8pPr>
      <a:lvl9pPr marL="1828800" algn="l" rtl="0" fontAlgn="base">
        <a:spcBef>
          <a:spcPct val="0"/>
        </a:spcBef>
        <a:spcAft>
          <a:spcPct val="0"/>
        </a:spcAft>
        <a:defRPr sz="3000">
          <a:solidFill>
            <a:schemeClr val="tx1"/>
          </a:solidFill>
          <a:latin typeface="Futura Hv" pitchFamily="34" charset="0"/>
        </a:defRPr>
      </a:lvl9pPr>
    </p:titleStyle>
    <p:bodyStyle>
      <a:lvl1pPr marL="225425" indent="-225425" algn="l" defTabSz="742950" rtl="0" eaLnBrk="0" fontAlgn="base" hangingPunct="0">
        <a:lnSpc>
          <a:spcPct val="90000"/>
        </a:lnSpc>
        <a:spcBef>
          <a:spcPct val="10000"/>
        </a:spcBef>
        <a:spcAft>
          <a:spcPct val="10000"/>
        </a:spcAft>
        <a:buSzPct val="80000"/>
        <a:buChar char="•"/>
        <a:defRPr sz="2600">
          <a:solidFill>
            <a:schemeClr val="tx1"/>
          </a:solidFill>
          <a:latin typeface="+mn-lt"/>
          <a:ea typeface="+mn-ea"/>
          <a:cs typeface="+mn-cs"/>
        </a:defRPr>
      </a:lvl1pPr>
      <a:lvl2pPr marL="471488" indent="-244475" algn="l" defTabSz="742950" rtl="0" eaLnBrk="0" fontAlgn="base" hangingPunct="0">
        <a:lnSpc>
          <a:spcPct val="90000"/>
        </a:lnSpc>
        <a:spcBef>
          <a:spcPct val="10000"/>
        </a:spcBef>
        <a:spcAft>
          <a:spcPct val="10000"/>
        </a:spcAft>
        <a:buSzPct val="80000"/>
        <a:buFont typeface="Futura Bk" pitchFamily="34" charset="0"/>
        <a:buChar char="–"/>
        <a:defRPr sz="2400">
          <a:solidFill>
            <a:schemeClr val="tx1"/>
          </a:solidFill>
          <a:latin typeface="+mn-lt"/>
        </a:defRPr>
      </a:lvl2pPr>
      <a:lvl3pPr marL="700088" indent="-214313" algn="l" defTabSz="742950" rtl="0" eaLnBrk="0" fontAlgn="base" hangingPunct="0">
        <a:lnSpc>
          <a:spcPct val="90000"/>
        </a:lnSpc>
        <a:spcBef>
          <a:spcPct val="10000"/>
        </a:spcBef>
        <a:spcAft>
          <a:spcPct val="30000"/>
        </a:spcAft>
        <a:buSzPct val="85000"/>
        <a:buChar char="•"/>
        <a:defRPr sz="2200">
          <a:solidFill>
            <a:schemeClr val="tx1"/>
          </a:solidFill>
          <a:latin typeface="+mn-lt"/>
        </a:defRPr>
      </a:lvl3pPr>
      <a:lvl4pPr marL="1208088" indent="-182563" algn="l" defTabSz="742950" rtl="0" eaLnBrk="0" fontAlgn="base" hangingPunct="0">
        <a:lnSpc>
          <a:spcPct val="95000"/>
        </a:lnSpc>
        <a:spcBef>
          <a:spcPct val="10000"/>
        </a:spcBef>
        <a:spcAft>
          <a:spcPct val="30000"/>
        </a:spcAft>
        <a:buFont typeface="Futura Bk" pitchFamily="34" charset="0"/>
        <a:buChar char="–"/>
        <a:defRPr>
          <a:solidFill>
            <a:schemeClr val="tx1"/>
          </a:solidFill>
          <a:latin typeface="+mn-lt"/>
        </a:defRPr>
      </a:lvl4pPr>
      <a:lvl5pPr marL="1933575" indent="-220663" algn="l" defTabSz="742950" rtl="0" eaLnBrk="0" fontAlgn="base" hangingPunct="0">
        <a:lnSpc>
          <a:spcPct val="95000"/>
        </a:lnSpc>
        <a:spcBef>
          <a:spcPct val="10000"/>
        </a:spcBef>
        <a:spcAft>
          <a:spcPct val="30000"/>
        </a:spcAft>
        <a:buChar char="–"/>
        <a:defRPr>
          <a:solidFill>
            <a:schemeClr val="tx1"/>
          </a:solidFill>
          <a:latin typeface="+mn-lt"/>
        </a:defRPr>
      </a:lvl5pPr>
      <a:lvl6pPr marL="2390775" indent="-220663" algn="l" defTabSz="742950" rtl="0" fontAlgn="base">
        <a:lnSpc>
          <a:spcPct val="95000"/>
        </a:lnSpc>
        <a:spcBef>
          <a:spcPct val="10000"/>
        </a:spcBef>
        <a:spcAft>
          <a:spcPct val="30000"/>
        </a:spcAft>
        <a:buChar char="–"/>
        <a:defRPr>
          <a:solidFill>
            <a:schemeClr val="tx1"/>
          </a:solidFill>
          <a:latin typeface="+mn-lt"/>
        </a:defRPr>
      </a:lvl6pPr>
      <a:lvl7pPr marL="2847975" indent="-220663" algn="l" defTabSz="742950" rtl="0" fontAlgn="base">
        <a:lnSpc>
          <a:spcPct val="95000"/>
        </a:lnSpc>
        <a:spcBef>
          <a:spcPct val="10000"/>
        </a:spcBef>
        <a:spcAft>
          <a:spcPct val="30000"/>
        </a:spcAft>
        <a:buChar char="–"/>
        <a:defRPr>
          <a:solidFill>
            <a:schemeClr val="tx1"/>
          </a:solidFill>
          <a:latin typeface="+mn-lt"/>
        </a:defRPr>
      </a:lvl7pPr>
      <a:lvl8pPr marL="3305175" indent="-220663" algn="l" defTabSz="742950" rtl="0" fontAlgn="base">
        <a:lnSpc>
          <a:spcPct val="95000"/>
        </a:lnSpc>
        <a:spcBef>
          <a:spcPct val="10000"/>
        </a:spcBef>
        <a:spcAft>
          <a:spcPct val="30000"/>
        </a:spcAft>
        <a:buChar char="–"/>
        <a:defRPr>
          <a:solidFill>
            <a:schemeClr val="tx1"/>
          </a:solidFill>
          <a:latin typeface="+mn-lt"/>
        </a:defRPr>
      </a:lvl8pPr>
      <a:lvl9pPr marL="3762375" indent="-220663" algn="l" defTabSz="742950" rtl="0" fontAlgn="base">
        <a:lnSpc>
          <a:spcPct val="95000"/>
        </a:lnSpc>
        <a:spcBef>
          <a:spcPct val="10000"/>
        </a:spcBef>
        <a:spcAft>
          <a:spcPct val="3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3600" dirty="0" smtClean="0"/>
              <a:t>1892-O Micro O Half:  Fact or Fiction?</a:t>
            </a:r>
            <a:endParaRPr lang="en-US" sz="3600" dirty="0"/>
          </a:p>
        </p:txBody>
      </p:sp>
      <p:sp>
        <p:nvSpPr>
          <p:cNvPr id="3" name="Subtitle 2"/>
          <p:cNvSpPr>
            <a:spLocks noGrp="1"/>
          </p:cNvSpPr>
          <p:nvPr>
            <p:ph type="subTitle" sz="quarter" idx="1"/>
          </p:nvPr>
        </p:nvSpPr>
        <p:spPr/>
        <p:txBody>
          <a:bodyPr/>
          <a:lstStyle/>
          <a:p>
            <a:endParaRPr lang="en-US"/>
          </a:p>
        </p:txBody>
      </p:sp>
      <p:pic>
        <p:nvPicPr>
          <p:cNvPr id="7" name="Picture 7" descr="C:\JMF\BCCS-website\BCCS-MicroO-imag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746125" y="309563"/>
            <a:ext cx="18605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CCS-MicroO-image-rev.jpg"/>
          <p:cNvPicPr>
            <a:picLocks noChangeAspect="1"/>
          </p:cNvPicPr>
          <p:nvPr/>
        </p:nvPicPr>
        <p:blipFill>
          <a:blip r:embed="rId5" cstate="print">
            <a:extLst>
              <a:ext uri="{BEBA8EAE-BF5A-486C-A8C5-ECC9F3942E4B}">
                <a14:imgProps xmlns:a14="http://schemas.microsoft.com/office/drawing/2010/main">
                  <a14:imgLayer r:embed="rId6">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766763" y="2286000"/>
            <a:ext cx="1851025"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65188" y="4337050"/>
            <a:ext cx="170815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sm"/>
              </a14:hiddenLine>
            </a:ext>
          </a:extLst>
        </p:spPr>
      </p:pic>
    </p:spTree>
    <p:extLst>
      <p:ext uri="{BB962C8B-B14F-4D97-AF65-F5344CB8AC3E}">
        <p14:creationId xmlns:p14="http://schemas.microsoft.com/office/powerpoint/2010/main" val="1250698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with the Half Eagle</a:t>
            </a:r>
            <a:endParaRPr lang="en-US" dirty="0"/>
          </a:p>
        </p:txBody>
      </p:sp>
      <p:sp>
        <p:nvSpPr>
          <p:cNvPr id="3" name="Content Placeholder 2"/>
          <p:cNvSpPr>
            <a:spLocks noGrp="1"/>
          </p:cNvSpPr>
          <p:nvPr>
            <p:ph idx="1"/>
          </p:nvPr>
        </p:nvSpPr>
        <p:spPr>
          <a:xfrm>
            <a:off x="336550" y="1273175"/>
            <a:ext cx="7292975" cy="5270500"/>
          </a:xfrm>
        </p:spPr>
        <p:txBody>
          <a:bodyPr/>
          <a:lstStyle/>
          <a:p>
            <a:r>
              <a:rPr lang="en-US" dirty="0" smtClean="0"/>
              <a:t>Mintmark is tall and narrow, recently replacing  the round O </a:t>
            </a:r>
          </a:p>
          <a:p>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10</a:t>
            </a:fld>
            <a:endParaRPr lang="en-US"/>
          </a:p>
        </p:txBody>
      </p:sp>
      <p:pic>
        <p:nvPicPr>
          <p:cNvPr id="6" name="Picture 8" descr="C:\JMF\BCCS-website\Micr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2497138"/>
            <a:ext cx="3640137"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2500313"/>
            <a:ext cx="317658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sm"/>
              </a14:hiddenLine>
            </a:ext>
          </a:extLst>
        </p:spPr>
      </p:pic>
    </p:spTree>
    <p:extLst>
      <p:ext uri="{BB962C8B-B14F-4D97-AF65-F5344CB8AC3E}">
        <p14:creationId xmlns:p14="http://schemas.microsoft.com/office/powerpoint/2010/main" val="21426610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with the Eagle</a:t>
            </a:r>
            <a:endParaRPr lang="en-US" dirty="0"/>
          </a:p>
        </p:txBody>
      </p:sp>
      <p:sp>
        <p:nvSpPr>
          <p:cNvPr id="3" name="Content Placeholder 2"/>
          <p:cNvSpPr>
            <a:spLocks noGrp="1"/>
          </p:cNvSpPr>
          <p:nvPr>
            <p:ph idx="1"/>
          </p:nvPr>
        </p:nvSpPr>
        <p:spPr>
          <a:xfrm>
            <a:off x="336550" y="1273175"/>
            <a:ext cx="7292975" cy="5270500"/>
          </a:xfrm>
        </p:spPr>
        <p:txBody>
          <a:bodyPr/>
          <a:lstStyle/>
          <a:p>
            <a:r>
              <a:rPr lang="en-US" dirty="0" smtClean="0"/>
              <a:t>Mintmark is too large, and yes, symmetrical</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11</a:t>
            </a:fld>
            <a:endParaRPr lang="en-US"/>
          </a:p>
        </p:txBody>
      </p:sp>
      <p:sp>
        <p:nvSpPr>
          <p:cNvPr id="14" name="Slide Number Placeholder 4"/>
          <p:cNvSpPr txBox="1">
            <a:spLocks/>
          </p:cNvSpPr>
          <p:nvPr/>
        </p:nvSpPr>
        <p:spPr bwMode="gray">
          <a:xfrm>
            <a:off x="8504238" y="6667500"/>
            <a:ext cx="401637" cy="1222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defPPr>
              <a:defRPr lang="en-US"/>
            </a:defPPr>
            <a:lvl1pPr algn="r" rtl="0" eaLnBrk="0" fontAlgn="base" hangingPunct="0">
              <a:lnSpc>
                <a:spcPct val="90000"/>
              </a:lnSpc>
              <a:spcBef>
                <a:spcPct val="10000"/>
              </a:spcBef>
              <a:spcAft>
                <a:spcPct val="10000"/>
              </a:spcAft>
              <a:buSzPct val="80000"/>
              <a:buChar char="•"/>
              <a:defRPr sz="2600" kern="1200">
                <a:solidFill>
                  <a:schemeClr val="tx1"/>
                </a:solidFill>
                <a:latin typeface="Futura Bk" pitchFamily="34" charset="0"/>
                <a:ea typeface="+mn-ea"/>
                <a:cs typeface="+mn-cs"/>
              </a:defRPr>
            </a:lvl1pPr>
            <a:lvl2pPr marL="742950" indent="-285750" algn="l" rtl="0" eaLnBrk="0" fontAlgn="base" hangingPunct="0">
              <a:lnSpc>
                <a:spcPct val="90000"/>
              </a:lnSpc>
              <a:spcBef>
                <a:spcPct val="10000"/>
              </a:spcBef>
              <a:spcAft>
                <a:spcPct val="10000"/>
              </a:spcAft>
              <a:buSzPct val="80000"/>
              <a:buFont typeface="Futura Bk" pitchFamily="34" charset="0"/>
              <a:buChar char="–"/>
              <a:defRPr sz="2400" kern="1200">
                <a:solidFill>
                  <a:schemeClr val="tx1"/>
                </a:solidFill>
                <a:latin typeface="Futura Bk" pitchFamily="34" charset="0"/>
                <a:ea typeface="+mn-ea"/>
                <a:cs typeface="+mn-cs"/>
              </a:defRPr>
            </a:lvl2pPr>
            <a:lvl3pPr marL="1143000" indent="-228600" algn="l" rtl="0" eaLnBrk="0" fontAlgn="base" hangingPunct="0">
              <a:lnSpc>
                <a:spcPct val="90000"/>
              </a:lnSpc>
              <a:spcBef>
                <a:spcPct val="10000"/>
              </a:spcBef>
              <a:spcAft>
                <a:spcPct val="30000"/>
              </a:spcAft>
              <a:buSzPct val="85000"/>
              <a:buChar char="•"/>
              <a:defRPr sz="2200" kern="1200">
                <a:solidFill>
                  <a:schemeClr val="tx1"/>
                </a:solidFill>
                <a:latin typeface="Futura Bk" pitchFamily="34" charset="0"/>
                <a:ea typeface="+mn-ea"/>
                <a:cs typeface="+mn-cs"/>
              </a:defRPr>
            </a:lvl3pPr>
            <a:lvl4pPr marL="1600200" indent="-228600" algn="l" rtl="0" eaLnBrk="0" fontAlgn="base" hangingPunct="0">
              <a:lnSpc>
                <a:spcPct val="95000"/>
              </a:lnSpc>
              <a:spcBef>
                <a:spcPct val="10000"/>
              </a:spcBef>
              <a:spcAft>
                <a:spcPct val="30000"/>
              </a:spcAft>
              <a:buFont typeface="Futura Bk" pitchFamily="34" charset="0"/>
              <a:buChar char="–"/>
              <a:defRPr sz="2400" kern="1200">
                <a:solidFill>
                  <a:schemeClr val="tx1"/>
                </a:solidFill>
                <a:latin typeface="Futura Bk" pitchFamily="34" charset="0"/>
                <a:ea typeface="+mn-ea"/>
                <a:cs typeface="+mn-cs"/>
              </a:defRPr>
            </a:lvl4pPr>
            <a:lvl5pPr marL="2057400" indent="-228600" algn="l" rtl="0" eaLnBrk="0" fontAlgn="base"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5pPr>
            <a:lvl6pPr marL="25146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6pPr>
            <a:lvl7pPr marL="29718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7pPr>
            <a:lvl8pPr marL="34290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8pPr>
            <a:lvl9pPr marL="38862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9pPr>
          </a:lstStyle>
          <a:p>
            <a:pPr>
              <a:lnSpc>
                <a:spcPct val="100000"/>
              </a:lnSpc>
              <a:spcBef>
                <a:spcPct val="0"/>
              </a:spcBef>
              <a:spcAft>
                <a:spcPct val="0"/>
              </a:spcAft>
              <a:buSzTx/>
              <a:buFontTx/>
              <a:buNone/>
            </a:pPr>
            <a:r>
              <a:rPr lang="en-US" sz="800" smtClean="0">
                <a:solidFill>
                  <a:srgbClr val="5A93B6"/>
                </a:solidFill>
              </a:rPr>
              <a:t>page </a:t>
            </a:r>
            <a:fld id="{AD053672-28AE-4288-AAA6-46A242AA818B}" type="slidenum">
              <a:rPr lang="en-US" sz="800" smtClean="0">
                <a:solidFill>
                  <a:srgbClr val="5A93B6"/>
                </a:solidFill>
              </a:rPr>
              <a:pPr>
                <a:lnSpc>
                  <a:spcPct val="100000"/>
                </a:lnSpc>
                <a:spcBef>
                  <a:spcPct val="0"/>
                </a:spcBef>
                <a:spcAft>
                  <a:spcPct val="0"/>
                </a:spcAft>
                <a:buSzTx/>
                <a:buFontTx/>
                <a:buNone/>
              </a:pPr>
              <a:t>11</a:t>
            </a:fld>
            <a:endParaRPr lang="en-US" sz="800">
              <a:solidFill>
                <a:srgbClr val="5A93B6"/>
              </a:solidFill>
            </a:endParaRPr>
          </a:p>
        </p:txBody>
      </p:sp>
      <p:pic>
        <p:nvPicPr>
          <p:cNvPr id="15" name="Picture 8" descr="C:\JMF\BCCS-website\Micr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954213"/>
            <a:ext cx="3506788"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550" y="2160588"/>
            <a:ext cx="337502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sm"/>
              </a14:hiddenLine>
            </a:ext>
          </a:extLst>
        </p:spPr>
      </p:pic>
      <p:sp>
        <p:nvSpPr>
          <p:cNvPr id="17" name="Rectangle 3"/>
          <p:cNvSpPr>
            <a:spLocks noChangeArrowheads="1"/>
          </p:cNvSpPr>
          <p:nvPr/>
        </p:nvSpPr>
        <p:spPr bwMode="black">
          <a:xfrm>
            <a:off x="336550" y="5238750"/>
            <a:ext cx="7935913" cy="9175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37160" rIns="0" bIns="0"/>
          <a:lstStyle>
            <a:lvl1pPr marL="225425" indent="-225425" defTabSz="742950">
              <a:lnSpc>
                <a:spcPct val="90000"/>
              </a:lnSpc>
              <a:spcBef>
                <a:spcPct val="10000"/>
              </a:spcBef>
              <a:spcAft>
                <a:spcPct val="10000"/>
              </a:spcAft>
              <a:buSzPct val="80000"/>
              <a:buChar char="•"/>
              <a:defRPr sz="2600">
                <a:solidFill>
                  <a:schemeClr val="tx1"/>
                </a:solidFill>
                <a:latin typeface="Futura Bk" pitchFamily="34" charset="0"/>
              </a:defRPr>
            </a:lvl1pPr>
            <a:lvl2pPr marL="742950" indent="-285750" defTabSz="7429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defTabSz="74295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defTabSz="74295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defTabSz="742950">
              <a:lnSpc>
                <a:spcPct val="95000"/>
              </a:lnSpc>
              <a:spcBef>
                <a:spcPct val="10000"/>
              </a:spcBef>
              <a:spcAft>
                <a:spcPct val="30000"/>
              </a:spcAft>
              <a:buChar char="–"/>
              <a:defRPr>
                <a:solidFill>
                  <a:schemeClr val="tx1"/>
                </a:solidFill>
                <a:latin typeface="Futura Bk" pitchFamily="34" charset="0"/>
              </a:defRPr>
            </a:lvl5pPr>
            <a:lvl6pPr marL="25146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9pPr>
          </a:lstStyle>
          <a:p>
            <a:pPr eaLnBrk="1" hangingPunct="1"/>
            <a:r>
              <a:rPr lang="en-US" dirty="0" smtClean="0">
                <a:solidFill>
                  <a:schemeClr val="bg2"/>
                </a:solidFill>
                <a:latin typeface="Arial" panose="020B0604020202020204" pitchFamily="34" charset="0"/>
                <a:cs typeface="Arial" panose="020B0604020202020204" pitchFamily="34" charset="0"/>
              </a:rPr>
              <a:t>Simply put, no other denomination could be the source of this mintmark punch</a:t>
            </a:r>
            <a:endParaRPr lang="en-US"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986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the year before (1891-O) was examined…</a:t>
            </a:r>
            <a:endParaRPr lang="en-US" dirty="0"/>
          </a:p>
        </p:txBody>
      </p:sp>
      <p:sp>
        <p:nvSpPr>
          <p:cNvPr id="3" name="Content Placeholder 2"/>
          <p:cNvSpPr>
            <a:spLocks noGrp="1"/>
          </p:cNvSpPr>
          <p:nvPr>
            <p:ph idx="1"/>
          </p:nvPr>
        </p:nvSpPr>
        <p:spPr>
          <a:xfrm>
            <a:off x="3771900" y="1273175"/>
            <a:ext cx="4914900" cy="5270500"/>
          </a:xfrm>
        </p:spPr>
        <p:txBody>
          <a:bodyPr/>
          <a:lstStyle/>
          <a:p>
            <a:pPr eaLnBrk="1" hangingPunct="1">
              <a:buFontTx/>
              <a:buNone/>
            </a:pPr>
            <a:r>
              <a:rPr lang="en-US" dirty="0" smtClean="0">
                <a:solidFill>
                  <a:schemeClr val="bg2"/>
                </a:solidFill>
              </a:rPr>
              <a:t>Why not examine the year after?</a:t>
            </a:r>
          </a:p>
          <a:p>
            <a:pPr eaLnBrk="1" hangingPunct="1"/>
            <a:r>
              <a:rPr lang="en-US" dirty="0" smtClean="0">
                <a:solidFill>
                  <a:schemeClr val="bg2"/>
                </a:solidFill>
              </a:rPr>
              <a:t>1893-O</a:t>
            </a:r>
          </a:p>
          <a:p>
            <a:pPr eaLnBrk="1" hangingPunct="1"/>
            <a:r>
              <a:rPr lang="en-US" dirty="0" smtClean="0">
                <a:solidFill>
                  <a:schemeClr val="bg2"/>
                </a:solidFill>
              </a:rPr>
              <a:t>Same size &amp; shape, but inverted</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12</a:t>
            </a:fld>
            <a:endParaRPr lang="en-US"/>
          </a:p>
        </p:txBody>
      </p:sp>
      <p:sp>
        <p:nvSpPr>
          <p:cNvPr id="14" name="Slide Number Placeholder 4"/>
          <p:cNvSpPr txBox="1">
            <a:spLocks/>
          </p:cNvSpPr>
          <p:nvPr/>
        </p:nvSpPr>
        <p:spPr bwMode="gray">
          <a:xfrm>
            <a:off x="8504238" y="6667500"/>
            <a:ext cx="401637" cy="1222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defPPr>
              <a:defRPr lang="en-US"/>
            </a:defPPr>
            <a:lvl1pPr algn="r" rtl="0" eaLnBrk="0" fontAlgn="base" hangingPunct="0">
              <a:lnSpc>
                <a:spcPct val="90000"/>
              </a:lnSpc>
              <a:spcBef>
                <a:spcPct val="10000"/>
              </a:spcBef>
              <a:spcAft>
                <a:spcPct val="10000"/>
              </a:spcAft>
              <a:buSzPct val="80000"/>
              <a:buChar char="•"/>
              <a:defRPr sz="2600" kern="1200">
                <a:solidFill>
                  <a:schemeClr val="tx1"/>
                </a:solidFill>
                <a:latin typeface="Futura Bk" pitchFamily="34" charset="0"/>
                <a:ea typeface="+mn-ea"/>
                <a:cs typeface="+mn-cs"/>
              </a:defRPr>
            </a:lvl1pPr>
            <a:lvl2pPr marL="742950" indent="-285750" algn="l" rtl="0" eaLnBrk="0" fontAlgn="base" hangingPunct="0">
              <a:lnSpc>
                <a:spcPct val="90000"/>
              </a:lnSpc>
              <a:spcBef>
                <a:spcPct val="10000"/>
              </a:spcBef>
              <a:spcAft>
                <a:spcPct val="10000"/>
              </a:spcAft>
              <a:buSzPct val="80000"/>
              <a:buFont typeface="Futura Bk" pitchFamily="34" charset="0"/>
              <a:buChar char="–"/>
              <a:defRPr sz="2400" kern="1200">
                <a:solidFill>
                  <a:schemeClr val="tx1"/>
                </a:solidFill>
                <a:latin typeface="Futura Bk" pitchFamily="34" charset="0"/>
                <a:ea typeface="+mn-ea"/>
                <a:cs typeface="+mn-cs"/>
              </a:defRPr>
            </a:lvl2pPr>
            <a:lvl3pPr marL="1143000" indent="-228600" algn="l" rtl="0" eaLnBrk="0" fontAlgn="base" hangingPunct="0">
              <a:lnSpc>
                <a:spcPct val="90000"/>
              </a:lnSpc>
              <a:spcBef>
                <a:spcPct val="10000"/>
              </a:spcBef>
              <a:spcAft>
                <a:spcPct val="30000"/>
              </a:spcAft>
              <a:buSzPct val="85000"/>
              <a:buChar char="•"/>
              <a:defRPr sz="2200" kern="1200">
                <a:solidFill>
                  <a:schemeClr val="tx1"/>
                </a:solidFill>
                <a:latin typeface="Futura Bk" pitchFamily="34" charset="0"/>
                <a:ea typeface="+mn-ea"/>
                <a:cs typeface="+mn-cs"/>
              </a:defRPr>
            </a:lvl3pPr>
            <a:lvl4pPr marL="1600200" indent="-228600" algn="l" rtl="0" eaLnBrk="0" fontAlgn="base" hangingPunct="0">
              <a:lnSpc>
                <a:spcPct val="95000"/>
              </a:lnSpc>
              <a:spcBef>
                <a:spcPct val="10000"/>
              </a:spcBef>
              <a:spcAft>
                <a:spcPct val="30000"/>
              </a:spcAft>
              <a:buFont typeface="Futura Bk" pitchFamily="34" charset="0"/>
              <a:buChar char="–"/>
              <a:defRPr sz="2400" kern="1200">
                <a:solidFill>
                  <a:schemeClr val="tx1"/>
                </a:solidFill>
                <a:latin typeface="Futura Bk" pitchFamily="34" charset="0"/>
                <a:ea typeface="+mn-ea"/>
                <a:cs typeface="+mn-cs"/>
              </a:defRPr>
            </a:lvl4pPr>
            <a:lvl5pPr marL="2057400" indent="-228600" algn="l" rtl="0" eaLnBrk="0" fontAlgn="base"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5pPr>
            <a:lvl6pPr marL="25146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6pPr>
            <a:lvl7pPr marL="29718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7pPr>
            <a:lvl8pPr marL="34290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8pPr>
            <a:lvl9pPr marL="38862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9pPr>
          </a:lstStyle>
          <a:p>
            <a:pPr>
              <a:lnSpc>
                <a:spcPct val="100000"/>
              </a:lnSpc>
              <a:spcBef>
                <a:spcPct val="0"/>
              </a:spcBef>
              <a:spcAft>
                <a:spcPct val="0"/>
              </a:spcAft>
              <a:buSzTx/>
              <a:buFontTx/>
              <a:buNone/>
            </a:pPr>
            <a:r>
              <a:rPr lang="en-US" sz="800" smtClean="0">
                <a:solidFill>
                  <a:srgbClr val="5A93B6"/>
                </a:solidFill>
              </a:rPr>
              <a:t>page </a:t>
            </a:r>
            <a:fld id="{AD053672-28AE-4288-AAA6-46A242AA818B}" type="slidenum">
              <a:rPr lang="en-US" sz="800" smtClean="0">
                <a:solidFill>
                  <a:srgbClr val="5A93B6"/>
                </a:solidFill>
              </a:rPr>
              <a:pPr>
                <a:lnSpc>
                  <a:spcPct val="100000"/>
                </a:lnSpc>
                <a:spcBef>
                  <a:spcPct val="0"/>
                </a:spcBef>
                <a:spcAft>
                  <a:spcPct val="0"/>
                </a:spcAft>
                <a:buSzTx/>
                <a:buFontTx/>
                <a:buNone/>
              </a:pPr>
              <a:t>12</a:t>
            </a:fld>
            <a:endParaRPr lang="en-US" sz="800">
              <a:solidFill>
                <a:srgbClr val="5A93B6"/>
              </a:solidFill>
            </a:endParaRPr>
          </a:p>
        </p:txBody>
      </p:sp>
      <p:pic>
        <p:nvPicPr>
          <p:cNvPr id="10" name="Picture 8" descr="C:\JMF\BCCS-website\Micr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454150"/>
            <a:ext cx="243205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1575" y="3290888"/>
            <a:ext cx="46037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sm"/>
              </a14:hiddenLine>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816350"/>
            <a:ext cx="230028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sm"/>
              </a14:hiddenLine>
            </a:ext>
          </a:extLst>
        </p:spPr>
      </p:pic>
      <p:sp>
        <p:nvSpPr>
          <p:cNvPr id="13" name="Rectangle 3"/>
          <p:cNvSpPr>
            <a:spLocks noChangeArrowheads="1"/>
          </p:cNvSpPr>
          <p:nvPr/>
        </p:nvSpPr>
        <p:spPr bwMode="black">
          <a:xfrm>
            <a:off x="596900" y="5507038"/>
            <a:ext cx="2146300" cy="6365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0" tIns="137160" rIns="0" bIns="0"/>
          <a:lstStyle>
            <a:lvl1pPr indent="-225425" defTabSz="742950">
              <a:lnSpc>
                <a:spcPct val="90000"/>
              </a:lnSpc>
              <a:spcBef>
                <a:spcPct val="10000"/>
              </a:spcBef>
              <a:spcAft>
                <a:spcPct val="10000"/>
              </a:spcAft>
              <a:buSzPct val="80000"/>
              <a:buChar char="•"/>
              <a:defRPr sz="2600">
                <a:solidFill>
                  <a:schemeClr val="tx1"/>
                </a:solidFill>
                <a:latin typeface="Futura Bk" pitchFamily="34" charset="0"/>
              </a:defRPr>
            </a:lvl1pPr>
            <a:lvl2pPr marL="742950" indent="-285750" defTabSz="7429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defTabSz="74295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defTabSz="74295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defTabSz="742950">
              <a:lnSpc>
                <a:spcPct val="95000"/>
              </a:lnSpc>
              <a:spcBef>
                <a:spcPct val="10000"/>
              </a:spcBef>
              <a:spcAft>
                <a:spcPct val="30000"/>
              </a:spcAft>
              <a:buChar char="–"/>
              <a:defRPr>
                <a:solidFill>
                  <a:schemeClr val="tx1"/>
                </a:solidFill>
                <a:latin typeface="Futura Bk" pitchFamily="34" charset="0"/>
              </a:defRPr>
            </a:lvl5pPr>
            <a:lvl6pPr marL="25146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9pPr>
          </a:lstStyle>
          <a:p>
            <a:pPr eaLnBrk="1" hangingPunct="1">
              <a:buFontTx/>
              <a:buNone/>
            </a:pPr>
            <a:r>
              <a:rPr lang="en-US" sz="2800" dirty="0">
                <a:solidFill>
                  <a:schemeClr val="bg2"/>
                </a:solidFill>
              </a:rPr>
              <a:t>Bingo!</a:t>
            </a:r>
            <a:endParaRPr lang="en-US" dirty="0">
              <a:solidFill>
                <a:schemeClr val="bg2"/>
              </a:solidFill>
            </a:endParaRPr>
          </a:p>
        </p:txBody>
      </p:sp>
    </p:spTree>
    <p:extLst>
      <p:ext uri="{BB962C8B-B14F-4D97-AF65-F5344CB8AC3E}">
        <p14:creationId xmlns:p14="http://schemas.microsoft.com/office/powerpoint/2010/main" val="421613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known Gem specimens tell us they simply had to be a U.S. Mint issue</a:t>
            </a:r>
          </a:p>
          <a:p>
            <a:pPr>
              <a:spcBef>
                <a:spcPts val="1200"/>
              </a:spcBef>
            </a:pPr>
            <a:r>
              <a:rPr lang="en-US" dirty="0" smtClean="0"/>
              <a:t>The only hitch was the existence of that particular mintmark only on the 1892-O Micro O half, and not on any other coin</a:t>
            </a:r>
          </a:p>
          <a:p>
            <a:pPr>
              <a:spcBef>
                <a:spcPts val="1200"/>
              </a:spcBef>
            </a:pPr>
            <a:r>
              <a:rPr lang="en-US" dirty="0" smtClean="0"/>
              <a:t>Needed a way to explain the different mintmark shape, not just the size</a:t>
            </a:r>
          </a:p>
          <a:p>
            <a:pPr>
              <a:spcBef>
                <a:spcPts val="1200"/>
              </a:spcBef>
            </a:pPr>
            <a:r>
              <a:rPr lang="en-US" dirty="0" smtClean="0"/>
              <a:t>To put this to rest, another coin had to be found with a similar appearance</a:t>
            </a:r>
          </a:p>
          <a:p>
            <a:pPr>
              <a:spcBef>
                <a:spcPts val="1200"/>
              </a:spcBef>
            </a:pPr>
            <a:r>
              <a:rPr lang="en-US" dirty="0" smtClean="0"/>
              <a:t>We’ve found one!</a:t>
            </a:r>
          </a:p>
          <a:p>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13</a:t>
            </a:fld>
            <a:endParaRPr lang="en-US"/>
          </a:p>
        </p:txBody>
      </p:sp>
    </p:spTree>
    <p:extLst>
      <p:ext uri="{BB962C8B-B14F-4D97-AF65-F5344CB8AC3E}">
        <p14:creationId xmlns:p14="http://schemas.microsoft.com/office/powerpoint/2010/main" val="9154718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only conclusion…</a:t>
            </a:r>
            <a:endParaRPr lang="en-US" dirty="0"/>
          </a:p>
        </p:txBody>
      </p:sp>
      <p:sp>
        <p:nvSpPr>
          <p:cNvPr id="3" name="Slide Number Placeholder 2"/>
          <p:cNvSpPr>
            <a:spLocks noGrp="1"/>
          </p:cNvSpPr>
          <p:nvPr>
            <p:ph type="sldNum" sz="quarter" idx="10"/>
          </p:nvPr>
        </p:nvSpPr>
        <p:spPr/>
        <p:txBody>
          <a:bodyPr/>
          <a:lstStyle/>
          <a:p>
            <a:pPr>
              <a:defRPr/>
            </a:pPr>
            <a:r>
              <a:rPr lang="en-US" smtClean="0"/>
              <a:t>page </a:t>
            </a:r>
            <a:fld id="{02E51807-6172-4DF8-9836-F10474059E54}" type="slidenum">
              <a:rPr lang="en-US" smtClean="0"/>
              <a:pPr>
                <a:defRPr/>
              </a:pPr>
              <a:t>14</a:t>
            </a:fld>
            <a:endParaRPr lang="en-US"/>
          </a:p>
        </p:txBody>
      </p:sp>
      <p:sp>
        <p:nvSpPr>
          <p:cNvPr id="5" name="Slide Number Placeholder 4"/>
          <p:cNvSpPr txBox="1">
            <a:spLocks/>
          </p:cNvSpPr>
          <p:nvPr/>
        </p:nvSpPr>
        <p:spPr bwMode="gray">
          <a:xfrm>
            <a:off x="8504238" y="6667500"/>
            <a:ext cx="401637" cy="1222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defPPr>
              <a:defRPr lang="en-US"/>
            </a:defPPr>
            <a:lvl1pPr algn="r" rtl="0" eaLnBrk="0" fontAlgn="base" hangingPunct="0">
              <a:lnSpc>
                <a:spcPct val="90000"/>
              </a:lnSpc>
              <a:spcBef>
                <a:spcPct val="10000"/>
              </a:spcBef>
              <a:spcAft>
                <a:spcPct val="10000"/>
              </a:spcAft>
              <a:buSzPct val="80000"/>
              <a:buChar char="•"/>
              <a:defRPr sz="2600" kern="1200">
                <a:solidFill>
                  <a:schemeClr val="tx1"/>
                </a:solidFill>
                <a:latin typeface="Futura Bk" pitchFamily="34" charset="0"/>
                <a:ea typeface="+mn-ea"/>
                <a:cs typeface="+mn-cs"/>
              </a:defRPr>
            </a:lvl1pPr>
            <a:lvl2pPr marL="742950" indent="-285750" algn="l" rtl="0" eaLnBrk="0" fontAlgn="base" hangingPunct="0">
              <a:lnSpc>
                <a:spcPct val="90000"/>
              </a:lnSpc>
              <a:spcBef>
                <a:spcPct val="10000"/>
              </a:spcBef>
              <a:spcAft>
                <a:spcPct val="10000"/>
              </a:spcAft>
              <a:buSzPct val="80000"/>
              <a:buFont typeface="Futura Bk" pitchFamily="34" charset="0"/>
              <a:buChar char="–"/>
              <a:defRPr sz="2400" kern="1200">
                <a:solidFill>
                  <a:schemeClr val="tx1"/>
                </a:solidFill>
                <a:latin typeface="Futura Bk" pitchFamily="34" charset="0"/>
                <a:ea typeface="+mn-ea"/>
                <a:cs typeface="+mn-cs"/>
              </a:defRPr>
            </a:lvl2pPr>
            <a:lvl3pPr marL="1143000" indent="-228600" algn="l" rtl="0" eaLnBrk="0" fontAlgn="base" hangingPunct="0">
              <a:lnSpc>
                <a:spcPct val="90000"/>
              </a:lnSpc>
              <a:spcBef>
                <a:spcPct val="10000"/>
              </a:spcBef>
              <a:spcAft>
                <a:spcPct val="30000"/>
              </a:spcAft>
              <a:buSzPct val="85000"/>
              <a:buChar char="•"/>
              <a:defRPr sz="2200" kern="1200">
                <a:solidFill>
                  <a:schemeClr val="tx1"/>
                </a:solidFill>
                <a:latin typeface="Futura Bk" pitchFamily="34" charset="0"/>
                <a:ea typeface="+mn-ea"/>
                <a:cs typeface="+mn-cs"/>
              </a:defRPr>
            </a:lvl3pPr>
            <a:lvl4pPr marL="1600200" indent="-228600" algn="l" rtl="0" eaLnBrk="0" fontAlgn="base" hangingPunct="0">
              <a:lnSpc>
                <a:spcPct val="95000"/>
              </a:lnSpc>
              <a:spcBef>
                <a:spcPct val="10000"/>
              </a:spcBef>
              <a:spcAft>
                <a:spcPct val="30000"/>
              </a:spcAft>
              <a:buFont typeface="Futura Bk" pitchFamily="34" charset="0"/>
              <a:buChar char="–"/>
              <a:defRPr sz="2400" kern="1200">
                <a:solidFill>
                  <a:schemeClr val="tx1"/>
                </a:solidFill>
                <a:latin typeface="Futura Bk" pitchFamily="34" charset="0"/>
                <a:ea typeface="+mn-ea"/>
                <a:cs typeface="+mn-cs"/>
              </a:defRPr>
            </a:lvl4pPr>
            <a:lvl5pPr marL="2057400" indent="-228600" algn="l" rtl="0" eaLnBrk="0" fontAlgn="base"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5pPr>
            <a:lvl6pPr marL="25146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6pPr>
            <a:lvl7pPr marL="29718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7pPr>
            <a:lvl8pPr marL="34290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8pPr>
            <a:lvl9pPr marL="38862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9pPr>
          </a:lstStyle>
          <a:p>
            <a:pPr>
              <a:lnSpc>
                <a:spcPct val="100000"/>
              </a:lnSpc>
              <a:spcBef>
                <a:spcPct val="0"/>
              </a:spcBef>
              <a:spcAft>
                <a:spcPct val="0"/>
              </a:spcAft>
              <a:buSzTx/>
              <a:buFontTx/>
              <a:buNone/>
            </a:pPr>
            <a:r>
              <a:rPr lang="en-US" sz="800" smtClean="0">
                <a:solidFill>
                  <a:srgbClr val="5A93B6"/>
                </a:solidFill>
              </a:rPr>
              <a:t>page </a:t>
            </a:r>
            <a:fld id="{8BC44087-0F5D-416B-A3B9-83C29E272498}" type="slidenum">
              <a:rPr lang="en-US" sz="800" smtClean="0">
                <a:solidFill>
                  <a:srgbClr val="5A93B6"/>
                </a:solidFill>
              </a:rPr>
              <a:pPr>
                <a:lnSpc>
                  <a:spcPct val="100000"/>
                </a:lnSpc>
                <a:spcBef>
                  <a:spcPct val="0"/>
                </a:spcBef>
                <a:spcAft>
                  <a:spcPct val="0"/>
                </a:spcAft>
                <a:buSzTx/>
                <a:buFontTx/>
                <a:buNone/>
              </a:pPr>
              <a:t>14</a:t>
            </a:fld>
            <a:endParaRPr lang="en-US" sz="800">
              <a:solidFill>
                <a:srgbClr val="5A93B6"/>
              </a:solidFill>
            </a:endParaRPr>
          </a:p>
        </p:txBody>
      </p:sp>
      <p:sp>
        <p:nvSpPr>
          <p:cNvPr id="6" name="Rectangle 3"/>
          <p:cNvSpPr>
            <a:spLocks noChangeArrowheads="1"/>
          </p:cNvSpPr>
          <p:nvPr/>
        </p:nvSpPr>
        <p:spPr bwMode="black">
          <a:xfrm>
            <a:off x="542925" y="1282700"/>
            <a:ext cx="7586663" cy="5245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0" tIns="137160" rIns="0" bIns="0"/>
          <a:lstStyle>
            <a:lvl1pPr marL="514350" indent="-514350" defTabSz="742950">
              <a:lnSpc>
                <a:spcPct val="90000"/>
              </a:lnSpc>
              <a:spcBef>
                <a:spcPct val="10000"/>
              </a:spcBef>
              <a:spcAft>
                <a:spcPct val="10000"/>
              </a:spcAft>
              <a:buSzPct val="80000"/>
              <a:buChar char="•"/>
              <a:defRPr sz="2600">
                <a:solidFill>
                  <a:schemeClr val="tx1"/>
                </a:solidFill>
                <a:latin typeface="Futura Bk" pitchFamily="34" charset="0"/>
              </a:defRPr>
            </a:lvl1pPr>
            <a:lvl2pPr marL="742950" indent="-285750" defTabSz="7429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defTabSz="74295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defTabSz="74295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defTabSz="742950">
              <a:lnSpc>
                <a:spcPct val="95000"/>
              </a:lnSpc>
              <a:spcBef>
                <a:spcPct val="10000"/>
              </a:spcBef>
              <a:spcAft>
                <a:spcPct val="30000"/>
              </a:spcAft>
              <a:buChar char="–"/>
              <a:defRPr>
                <a:solidFill>
                  <a:schemeClr val="tx1"/>
                </a:solidFill>
                <a:latin typeface="Futura Bk" pitchFamily="34" charset="0"/>
              </a:defRPr>
            </a:lvl5pPr>
            <a:lvl6pPr marL="25146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9pPr>
          </a:lstStyle>
          <a:p>
            <a:pPr algn="ctr" eaLnBrk="1" hangingPunct="1">
              <a:buFontTx/>
              <a:buNone/>
            </a:pPr>
            <a:r>
              <a:rPr lang="en-US" sz="3200" b="1" dirty="0">
                <a:solidFill>
                  <a:schemeClr val="bg2"/>
                </a:solidFill>
                <a:latin typeface="Arial" panose="020B0604020202020204" pitchFamily="34" charset="0"/>
                <a:cs typeface="Arial" panose="020B0604020202020204" pitchFamily="34" charset="0"/>
              </a:rPr>
              <a:t>1892-O Micro O Barber Half</a:t>
            </a:r>
          </a:p>
          <a:p>
            <a:pPr algn="ctr" eaLnBrk="1" hangingPunct="1"/>
            <a:endParaRPr lang="en-US" sz="3200" dirty="0">
              <a:solidFill>
                <a:schemeClr val="bg2"/>
              </a:solidFill>
              <a:latin typeface="Arial" panose="020B0604020202020204" pitchFamily="34" charset="0"/>
              <a:cs typeface="Arial" panose="020B0604020202020204" pitchFamily="34" charset="0"/>
            </a:endParaRPr>
          </a:p>
          <a:p>
            <a:pPr algn="ctr" eaLnBrk="1" hangingPunct="1">
              <a:buFontTx/>
              <a:buNone/>
            </a:pPr>
            <a:r>
              <a:rPr lang="en-US" sz="3200" b="1" dirty="0">
                <a:solidFill>
                  <a:schemeClr val="bg2"/>
                </a:solidFill>
                <a:latin typeface="Arial" panose="020B0604020202020204" pitchFamily="34" charset="0"/>
                <a:cs typeface="Arial" panose="020B0604020202020204" pitchFamily="34" charset="0"/>
              </a:rPr>
              <a:t>Fact or Fiction?</a:t>
            </a:r>
          </a:p>
          <a:p>
            <a:pPr eaLnBrk="1" hangingPunct="1">
              <a:buFontTx/>
              <a:buNone/>
            </a:pPr>
            <a:endParaRPr lang="en-US" sz="4400" dirty="0">
              <a:solidFill>
                <a:schemeClr val="bg2"/>
              </a:solidFill>
              <a:latin typeface="Arial" panose="020B0604020202020204" pitchFamily="34" charset="0"/>
              <a:cs typeface="Arial" panose="020B0604020202020204" pitchFamily="34" charset="0"/>
            </a:endParaRPr>
          </a:p>
          <a:p>
            <a:pPr algn="ctr" eaLnBrk="1" hangingPunct="1">
              <a:buFontTx/>
              <a:buNone/>
            </a:pPr>
            <a:r>
              <a:rPr lang="en-US" sz="9600" b="1" i="1" dirty="0">
                <a:solidFill>
                  <a:srgbClr val="800000"/>
                </a:solidFill>
                <a:latin typeface="Arial" panose="020B0604020202020204" pitchFamily="34" charset="0"/>
                <a:cs typeface="Arial" panose="020B0604020202020204" pitchFamily="34" charset="0"/>
              </a:rPr>
              <a:t>FACT!</a:t>
            </a:r>
          </a:p>
          <a:p>
            <a:pPr eaLnBrk="1" hangingPunct="1"/>
            <a:endParaRPr lang="en-US" dirty="0">
              <a:solidFill>
                <a:schemeClr val="bg2"/>
              </a:solidFill>
            </a:endParaRPr>
          </a:p>
        </p:txBody>
      </p:sp>
    </p:spTree>
    <p:extLst>
      <p:ext uri="{BB962C8B-B14F-4D97-AF65-F5344CB8AC3E}">
        <p14:creationId xmlns:p14="http://schemas.microsoft.com/office/powerpoint/2010/main" val="1226306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5400" dirty="0" smtClean="0"/>
              <a:t>Thank you!  Questions?</a:t>
            </a:r>
            <a:endParaRPr lang="en-US" sz="5400" dirty="0"/>
          </a:p>
        </p:txBody>
      </p:sp>
      <p:sp>
        <p:nvSpPr>
          <p:cNvPr id="3" name="Subtitle 2"/>
          <p:cNvSpPr>
            <a:spLocks noGrp="1"/>
          </p:cNvSpPr>
          <p:nvPr>
            <p:ph type="subTitle" sz="quarter" idx="1"/>
          </p:nvPr>
        </p:nvSpPr>
        <p:spPr/>
        <p:txBody>
          <a:bodyPr/>
          <a:lstStyle/>
          <a:p>
            <a:endParaRPr lang="en-US" dirty="0"/>
          </a:p>
        </p:txBody>
      </p:sp>
    </p:spTree>
    <p:extLst>
      <p:ext uri="{BB962C8B-B14F-4D97-AF65-F5344CB8AC3E}">
        <p14:creationId xmlns:p14="http://schemas.microsoft.com/office/powerpoint/2010/main" val="414692296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coin</a:t>
            </a:r>
            <a:endParaRPr lang="en-US" dirty="0"/>
          </a:p>
        </p:txBody>
      </p:sp>
      <p:sp>
        <p:nvSpPr>
          <p:cNvPr id="3" name="Content Placeholder 2"/>
          <p:cNvSpPr>
            <a:spLocks noGrp="1"/>
          </p:cNvSpPr>
          <p:nvPr>
            <p:ph idx="1"/>
          </p:nvPr>
        </p:nvSpPr>
        <p:spPr>
          <a:xfrm>
            <a:off x="3371850" y="1273175"/>
            <a:ext cx="5534025" cy="5270500"/>
          </a:xfrm>
        </p:spPr>
        <p:txBody>
          <a:bodyPr/>
          <a:lstStyle/>
          <a:p>
            <a:r>
              <a:rPr lang="en-US" smtClean="0"/>
              <a:t>Discovery </a:t>
            </a:r>
            <a:r>
              <a:rPr lang="en-US" dirty="0" smtClean="0"/>
              <a:t>first mentioned in 1893</a:t>
            </a:r>
          </a:p>
          <a:p>
            <a:r>
              <a:rPr lang="en-US" dirty="0" smtClean="0"/>
              <a:t>Known number of specimens estimated in 36-55 range</a:t>
            </a:r>
          </a:p>
          <a:p>
            <a:r>
              <a:rPr lang="en-US" dirty="0" smtClean="0"/>
              <a:t>Assumed caused by mintmark punch intended for the quarter</a:t>
            </a:r>
          </a:p>
          <a:p>
            <a:r>
              <a:rPr lang="en-US" dirty="0" smtClean="0"/>
              <a:t>Die must have been pulled from use quickly after error was discovered, accounting for so few known</a:t>
            </a:r>
          </a:p>
          <a:p>
            <a:r>
              <a:rPr lang="en-US" dirty="0" smtClean="0"/>
              <a:t>Most examples are known in either low grades or high grades, with few in middle grades</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2</a:t>
            </a:fld>
            <a:endParaRPr lang="en-US"/>
          </a:p>
        </p:txBody>
      </p:sp>
      <p:pic>
        <p:nvPicPr>
          <p:cNvPr id="6" name="Picture 7" descr="C:\JMF\BCCS-website\Norma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371600"/>
            <a:ext cx="254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JMF\BCCS-website\Micro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3905250"/>
            <a:ext cx="2430462"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2852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interesting perspective…</a:t>
            </a:r>
            <a:br>
              <a:rPr lang="en-US" dirty="0" smtClean="0"/>
            </a:br>
            <a:r>
              <a:rPr lang="en-US" sz="3200" dirty="0" smtClean="0"/>
              <a:t>Manchester NH Coin Expo</a:t>
            </a:r>
            <a:endParaRPr lang="en-US" dirty="0"/>
          </a:p>
        </p:txBody>
      </p:sp>
      <p:sp>
        <p:nvSpPr>
          <p:cNvPr id="3" name="Content Placeholder 2"/>
          <p:cNvSpPr>
            <a:spLocks noGrp="1"/>
          </p:cNvSpPr>
          <p:nvPr>
            <p:ph idx="1"/>
          </p:nvPr>
        </p:nvSpPr>
        <p:spPr>
          <a:xfrm>
            <a:off x="336550" y="1273175"/>
            <a:ext cx="5845175" cy="5270500"/>
          </a:xfrm>
        </p:spPr>
        <p:txBody>
          <a:bodyPr/>
          <a:lstStyle/>
          <a:p>
            <a:r>
              <a:rPr lang="en-US" dirty="0" smtClean="0"/>
              <a:t>Two visitors referred to the recent delisting of 3 “Small O” Morgan Dollars, now deemed counterfeit</a:t>
            </a:r>
          </a:p>
          <a:p>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3</a:t>
            </a:fld>
            <a:endParaRPr lang="en-US"/>
          </a:p>
        </p:txBody>
      </p:sp>
      <p:sp>
        <p:nvSpPr>
          <p:cNvPr id="6" name="Slide Number Placeholder 4"/>
          <p:cNvSpPr txBox="1">
            <a:spLocks/>
          </p:cNvSpPr>
          <p:nvPr/>
        </p:nvSpPr>
        <p:spPr bwMode="gray">
          <a:xfrm>
            <a:off x="8504238" y="6667500"/>
            <a:ext cx="401637" cy="1222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defPPr>
              <a:defRPr lang="en-US"/>
            </a:defPPr>
            <a:lvl1pPr algn="r" rtl="0" eaLnBrk="0" fontAlgn="base" hangingPunct="0">
              <a:lnSpc>
                <a:spcPct val="90000"/>
              </a:lnSpc>
              <a:spcBef>
                <a:spcPct val="10000"/>
              </a:spcBef>
              <a:spcAft>
                <a:spcPct val="10000"/>
              </a:spcAft>
              <a:buSzPct val="80000"/>
              <a:buChar char="•"/>
              <a:defRPr sz="2600" kern="1200">
                <a:solidFill>
                  <a:schemeClr val="tx1"/>
                </a:solidFill>
                <a:latin typeface="Futura Bk" pitchFamily="34" charset="0"/>
                <a:ea typeface="+mn-ea"/>
                <a:cs typeface="+mn-cs"/>
              </a:defRPr>
            </a:lvl1pPr>
            <a:lvl2pPr marL="742950" indent="-285750" algn="l" rtl="0" eaLnBrk="0" fontAlgn="base" hangingPunct="0">
              <a:lnSpc>
                <a:spcPct val="90000"/>
              </a:lnSpc>
              <a:spcBef>
                <a:spcPct val="10000"/>
              </a:spcBef>
              <a:spcAft>
                <a:spcPct val="10000"/>
              </a:spcAft>
              <a:buSzPct val="80000"/>
              <a:buFont typeface="Futura Bk" pitchFamily="34" charset="0"/>
              <a:buChar char="–"/>
              <a:defRPr sz="2400" kern="1200">
                <a:solidFill>
                  <a:schemeClr val="tx1"/>
                </a:solidFill>
                <a:latin typeface="Futura Bk" pitchFamily="34" charset="0"/>
                <a:ea typeface="+mn-ea"/>
                <a:cs typeface="+mn-cs"/>
              </a:defRPr>
            </a:lvl2pPr>
            <a:lvl3pPr marL="1143000" indent="-228600" algn="l" rtl="0" eaLnBrk="0" fontAlgn="base" hangingPunct="0">
              <a:lnSpc>
                <a:spcPct val="90000"/>
              </a:lnSpc>
              <a:spcBef>
                <a:spcPct val="10000"/>
              </a:spcBef>
              <a:spcAft>
                <a:spcPct val="30000"/>
              </a:spcAft>
              <a:buSzPct val="85000"/>
              <a:buChar char="•"/>
              <a:defRPr sz="2200" kern="1200">
                <a:solidFill>
                  <a:schemeClr val="tx1"/>
                </a:solidFill>
                <a:latin typeface="Futura Bk" pitchFamily="34" charset="0"/>
                <a:ea typeface="+mn-ea"/>
                <a:cs typeface="+mn-cs"/>
              </a:defRPr>
            </a:lvl3pPr>
            <a:lvl4pPr marL="1600200" indent="-228600" algn="l" rtl="0" eaLnBrk="0" fontAlgn="base" hangingPunct="0">
              <a:lnSpc>
                <a:spcPct val="95000"/>
              </a:lnSpc>
              <a:spcBef>
                <a:spcPct val="10000"/>
              </a:spcBef>
              <a:spcAft>
                <a:spcPct val="30000"/>
              </a:spcAft>
              <a:buFont typeface="Futura Bk" pitchFamily="34" charset="0"/>
              <a:buChar char="–"/>
              <a:defRPr sz="2400" kern="1200">
                <a:solidFill>
                  <a:schemeClr val="tx1"/>
                </a:solidFill>
                <a:latin typeface="Futura Bk" pitchFamily="34" charset="0"/>
                <a:ea typeface="+mn-ea"/>
                <a:cs typeface="+mn-cs"/>
              </a:defRPr>
            </a:lvl4pPr>
            <a:lvl5pPr marL="2057400" indent="-228600" algn="l" rtl="0" eaLnBrk="0" fontAlgn="base"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5pPr>
            <a:lvl6pPr marL="25146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6pPr>
            <a:lvl7pPr marL="29718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7pPr>
            <a:lvl8pPr marL="34290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8pPr>
            <a:lvl9pPr marL="38862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9pPr>
          </a:lstStyle>
          <a:p>
            <a:pPr>
              <a:lnSpc>
                <a:spcPct val="100000"/>
              </a:lnSpc>
              <a:spcBef>
                <a:spcPct val="0"/>
              </a:spcBef>
              <a:spcAft>
                <a:spcPct val="0"/>
              </a:spcAft>
              <a:buSzTx/>
              <a:buFontTx/>
              <a:buNone/>
            </a:pPr>
            <a:r>
              <a:rPr lang="en-US" sz="800" smtClean="0">
                <a:solidFill>
                  <a:srgbClr val="5A93B6"/>
                </a:solidFill>
              </a:rPr>
              <a:t>page </a:t>
            </a:r>
            <a:fld id="{3D9DC580-A985-469D-9FFF-45A675B03663}" type="slidenum">
              <a:rPr lang="en-US" sz="800" smtClean="0">
                <a:solidFill>
                  <a:srgbClr val="5A93B6"/>
                </a:solidFill>
              </a:rPr>
              <a:pPr>
                <a:lnSpc>
                  <a:spcPct val="100000"/>
                </a:lnSpc>
                <a:spcBef>
                  <a:spcPct val="0"/>
                </a:spcBef>
                <a:spcAft>
                  <a:spcPct val="0"/>
                </a:spcAft>
                <a:buSzTx/>
                <a:buFontTx/>
                <a:buNone/>
              </a:pPr>
              <a:t>3</a:t>
            </a:fld>
            <a:endParaRPr lang="en-US" sz="800">
              <a:solidFill>
                <a:srgbClr val="5A93B6"/>
              </a:solidFill>
            </a:endParaRPr>
          </a:p>
        </p:txBody>
      </p:sp>
      <p:pic>
        <p:nvPicPr>
          <p:cNvPr id="7" name="Picture 7" descr="C:\JMF\NikonPics\NikonPics5\ManchesterNH-July2009\NH-Coin-Expo-BCCS-booth-John-sha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2986088"/>
            <a:ext cx="4716463"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356" y="3482023"/>
            <a:ext cx="28067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sm"/>
              </a14:hiddenLine>
            </a:ext>
          </a:extLst>
        </p:spPr>
      </p:pic>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3247" y="1244599"/>
            <a:ext cx="2179520"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sm"/>
              </a14:hiddenLine>
            </a:ext>
          </a:extLst>
        </p:spPr>
      </p:pic>
      <p:sp>
        <p:nvSpPr>
          <p:cNvPr id="10" name="Rectangle 3"/>
          <p:cNvSpPr>
            <a:spLocks noChangeArrowheads="1"/>
          </p:cNvSpPr>
          <p:nvPr/>
        </p:nvSpPr>
        <p:spPr bwMode="black">
          <a:xfrm>
            <a:off x="5614989" y="6303173"/>
            <a:ext cx="3319462" cy="46434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25425" defTabSz="742950">
              <a:lnSpc>
                <a:spcPct val="90000"/>
              </a:lnSpc>
              <a:spcBef>
                <a:spcPct val="10000"/>
              </a:spcBef>
              <a:spcAft>
                <a:spcPct val="10000"/>
              </a:spcAft>
              <a:buSzPct val="80000"/>
              <a:buChar char="•"/>
              <a:defRPr sz="2600">
                <a:solidFill>
                  <a:schemeClr val="tx1"/>
                </a:solidFill>
                <a:latin typeface="Futura Bk" pitchFamily="34" charset="0"/>
              </a:defRPr>
            </a:lvl1pPr>
            <a:lvl2pPr marL="742950" indent="-285750" defTabSz="7429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defTabSz="74295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defTabSz="74295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defTabSz="742950">
              <a:lnSpc>
                <a:spcPct val="95000"/>
              </a:lnSpc>
              <a:spcBef>
                <a:spcPct val="10000"/>
              </a:spcBef>
              <a:spcAft>
                <a:spcPct val="30000"/>
              </a:spcAft>
              <a:buChar char="–"/>
              <a:defRPr>
                <a:solidFill>
                  <a:schemeClr val="tx1"/>
                </a:solidFill>
                <a:latin typeface="Futura Bk" pitchFamily="34" charset="0"/>
              </a:defRPr>
            </a:lvl5pPr>
            <a:lvl6pPr marL="25146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9pPr>
          </a:lstStyle>
          <a:p>
            <a:pPr eaLnBrk="1" hangingPunct="1">
              <a:spcAft>
                <a:spcPts val="0"/>
              </a:spcAft>
              <a:buFontTx/>
              <a:buNone/>
            </a:pPr>
            <a:r>
              <a:rPr lang="en-US" b="1" dirty="0" smtClean="0">
                <a:solidFill>
                  <a:schemeClr val="bg2"/>
                </a:solidFill>
                <a:latin typeface="Arial Narrow" panose="020B0606020202030204" pitchFamily="34" charset="0"/>
              </a:rPr>
              <a:t>Counterfeit 1902-O dollar</a:t>
            </a:r>
            <a:endParaRPr lang="en-US" b="1" dirty="0">
              <a:solidFill>
                <a:schemeClr val="bg2"/>
              </a:solidFill>
              <a:latin typeface="Arial Narrow" panose="020B0606020202030204" pitchFamily="34" charset="0"/>
            </a:endParaRPr>
          </a:p>
        </p:txBody>
      </p:sp>
    </p:spTree>
    <p:extLst>
      <p:ext uri="{BB962C8B-B14F-4D97-AF65-F5344CB8AC3E}">
        <p14:creationId xmlns:p14="http://schemas.microsoft.com/office/powerpoint/2010/main" val="1879598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Their doubt about the 1892-O</a:t>
            </a:r>
            <a:endParaRPr lang="en-US" dirty="0"/>
          </a:p>
        </p:txBody>
      </p:sp>
      <p:sp>
        <p:nvSpPr>
          <p:cNvPr id="3" name="Content Placeholder 2"/>
          <p:cNvSpPr>
            <a:spLocks noGrp="1"/>
          </p:cNvSpPr>
          <p:nvPr>
            <p:ph idx="1"/>
          </p:nvPr>
        </p:nvSpPr>
        <p:spPr>
          <a:xfrm>
            <a:off x="3371850" y="1273175"/>
            <a:ext cx="5534025" cy="5270500"/>
          </a:xfrm>
        </p:spPr>
        <p:txBody>
          <a:bodyPr/>
          <a:lstStyle/>
          <a:p>
            <a:r>
              <a:rPr lang="en-US" dirty="0" smtClean="0"/>
              <a:t>They noted</a:t>
            </a:r>
          </a:p>
          <a:p>
            <a:pPr lvl="1"/>
            <a:r>
              <a:rPr lang="en-US" dirty="0" smtClean="0"/>
              <a:t>The Micro O Half has a small  asymmetrical mintmark</a:t>
            </a:r>
          </a:p>
          <a:p>
            <a:pPr lvl="1"/>
            <a:r>
              <a:rPr lang="en-US" dirty="0" smtClean="0"/>
              <a:t>The 1892-O quarter has a symmetrical mintmark</a:t>
            </a:r>
            <a:br>
              <a:rPr lang="en-US" dirty="0" smtClean="0"/>
            </a:br>
            <a:endParaRPr lang="en-US" dirty="0" smtClean="0"/>
          </a:p>
          <a:p>
            <a:r>
              <a:rPr lang="en-US" dirty="0" smtClean="0"/>
              <a:t>Therefore…they wondered…</a:t>
            </a:r>
          </a:p>
          <a:p>
            <a:pPr lvl="1"/>
            <a:r>
              <a:rPr lang="en-US" dirty="0" smtClean="0"/>
              <a:t>Perhaps like the dollars, the variety is a forgery</a:t>
            </a:r>
          </a:p>
          <a:p>
            <a:pPr lvl="1"/>
            <a:r>
              <a:rPr lang="en-US" dirty="0" smtClean="0"/>
              <a:t>After all, both known for many decades</a:t>
            </a:r>
          </a:p>
          <a:p>
            <a:pPr lvl="1"/>
            <a:r>
              <a:rPr lang="en-US" dirty="0" smtClean="0"/>
              <a:t>Perhaps PCGS/NGC will also declare counterfeit in the future </a:t>
            </a:r>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4</a:t>
            </a:fld>
            <a:endParaRPr lang="en-US"/>
          </a:p>
        </p:txBody>
      </p:sp>
      <p:pic>
        <p:nvPicPr>
          <p:cNvPr id="8" name="Picture 8" descr="C:\JMF\BCCS-website\Micr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454150"/>
            <a:ext cx="243205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3957638"/>
            <a:ext cx="24892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sm"/>
              </a14:hiddenLine>
            </a:ext>
          </a:extLst>
        </p:spPr>
      </p:pic>
    </p:spTree>
    <p:extLst>
      <p:ext uri="{BB962C8B-B14F-4D97-AF65-F5344CB8AC3E}">
        <p14:creationId xmlns:p14="http://schemas.microsoft.com/office/powerpoint/2010/main" val="274905334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p:txBody>
          <a:bodyPr/>
          <a:lstStyle/>
          <a:p>
            <a:r>
              <a:rPr lang="en-US" dirty="0" smtClean="0"/>
              <a:t>The 3 bogus Morgan VAMs don’t exist in high grades</a:t>
            </a:r>
          </a:p>
          <a:p>
            <a:pPr lvl="1"/>
            <a:r>
              <a:rPr lang="en-US" sz="2600" dirty="0" smtClean="0"/>
              <a:t>Certainly no gems</a:t>
            </a:r>
          </a:p>
          <a:p>
            <a:pPr lvl="1"/>
            <a:r>
              <a:rPr lang="en-US" sz="2600" dirty="0" smtClean="0"/>
              <a:t>Probably no known uncirculated examples</a:t>
            </a:r>
          </a:p>
          <a:p>
            <a:pPr lvl="1"/>
            <a:r>
              <a:rPr lang="en-US" sz="2600" dirty="0" smtClean="0"/>
              <a:t>Vast majority exist in G-VF</a:t>
            </a:r>
          </a:p>
          <a:p>
            <a:pPr>
              <a:spcBef>
                <a:spcPts val="1800"/>
              </a:spcBef>
            </a:pPr>
            <a:r>
              <a:rPr lang="en-US" dirty="0" smtClean="0"/>
              <a:t>The 1892-O Micro O half has a number of MS coins, and a number of gems (up to MS68)</a:t>
            </a:r>
          </a:p>
          <a:p>
            <a:pPr>
              <a:spcBef>
                <a:spcPts val="1800"/>
              </a:spcBef>
            </a:pPr>
            <a:r>
              <a:rPr lang="en-US" dirty="0" smtClean="0"/>
              <a:t>Could not have been counterfeited to this level of quality 100 years ago – had to be a mint product…</a:t>
            </a:r>
          </a:p>
          <a:p>
            <a:endParaRPr lang="en-US" dirty="0" smtClean="0"/>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5</a:t>
            </a:fld>
            <a:endParaRPr lang="en-US"/>
          </a:p>
        </p:txBody>
      </p:sp>
    </p:spTree>
    <p:extLst>
      <p:ext uri="{BB962C8B-B14F-4D97-AF65-F5344CB8AC3E}">
        <p14:creationId xmlns:p14="http://schemas.microsoft.com/office/powerpoint/2010/main" val="35620137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way this is counterfeit!</a:t>
            </a:r>
            <a:endParaRPr lang="en-US" dirty="0"/>
          </a:p>
        </p:txBody>
      </p:sp>
      <p:sp>
        <p:nvSpPr>
          <p:cNvPr id="3" name="Slide Number Placeholder 2"/>
          <p:cNvSpPr>
            <a:spLocks noGrp="1"/>
          </p:cNvSpPr>
          <p:nvPr>
            <p:ph type="sldNum" sz="quarter" idx="10"/>
          </p:nvPr>
        </p:nvSpPr>
        <p:spPr/>
        <p:txBody>
          <a:bodyPr/>
          <a:lstStyle/>
          <a:p>
            <a:pPr>
              <a:defRPr/>
            </a:pPr>
            <a:r>
              <a:rPr lang="en-US" smtClean="0"/>
              <a:t>page </a:t>
            </a:r>
            <a:fld id="{02E51807-6172-4DF8-9836-F10474059E54}" type="slidenum">
              <a:rPr lang="en-US" smtClean="0"/>
              <a:pPr>
                <a:defRPr/>
              </a:pPr>
              <a:t>6</a:t>
            </a:fld>
            <a:endParaRPr lang="en-US"/>
          </a:p>
        </p:txBody>
      </p:sp>
      <p:sp>
        <p:nvSpPr>
          <p:cNvPr id="5" name="Slide Number Placeholder 4"/>
          <p:cNvSpPr txBox="1">
            <a:spLocks/>
          </p:cNvSpPr>
          <p:nvPr/>
        </p:nvSpPr>
        <p:spPr bwMode="gray">
          <a:xfrm>
            <a:off x="8504238" y="6667500"/>
            <a:ext cx="401637" cy="1222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defPPr>
              <a:defRPr lang="en-US"/>
            </a:defPPr>
            <a:lvl1pPr algn="r" rtl="0" eaLnBrk="0" fontAlgn="base" hangingPunct="0">
              <a:lnSpc>
                <a:spcPct val="90000"/>
              </a:lnSpc>
              <a:spcBef>
                <a:spcPct val="10000"/>
              </a:spcBef>
              <a:spcAft>
                <a:spcPct val="10000"/>
              </a:spcAft>
              <a:buSzPct val="80000"/>
              <a:buChar char="•"/>
              <a:defRPr sz="2600" kern="1200">
                <a:solidFill>
                  <a:schemeClr val="tx1"/>
                </a:solidFill>
                <a:latin typeface="Futura Bk" pitchFamily="34" charset="0"/>
                <a:ea typeface="+mn-ea"/>
                <a:cs typeface="+mn-cs"/>
              </a:defRPr>
            </a:lvl1pPr>
            <a:lvl2pPr marL="742950" indent="-285750" algn="l" rtl="0" eaLnBrk="0" fontAlgn="base" hangingPunct="0">
              <a:lnSpc>
                <a:spcPct val="90000"/>
              </a:lnSpc>
              <a:spcBef>
                <a:spcPct val="10000"/>
              </a:spcBef>
              <a:spcAft>
                <a:spcPct val="10000"/>
              </a:spcAft>
              <a:buSzPct val="80000"/>
              <a:buFont typeface="Futura Bk" pitchFamily="34" charset="0"/>
              <a:buChar char="–"/>
              <a:defRPr sz="2400" kern="1200">
                <a:solidFill>
                  <a:schemeClr val="tx1"/>
                </a:solidFill>
                <a:latin typeface="Futura Bk" pitchFamily="34" charset="0"/>
                <a:ea typeface="+mn-ea"/>
                <a:cs typeface="+mn-cs"/>
              </a:defRPr>
            </a:lvl2pPr>
            <a:lvl3pPr marL="1143000" indent="-228600" algn="l" rtl="0" eaLnBrk="0" fontAlgn="base" hangingPunct="0">
              <a:lnSpc>
                <a:spcPct val="90000"/>
              </a:lnSpc>
              <a:spcBef>
                <a:spcPct val="10000"/>
              </a:spcBef>
              <a:spcAft>
                <a:spcPct val="30000"/>
              </a:spcAft>
              <a:buSzPct val="85000"/>
              <a:buChar char="•"/>
              <a:defRPr sz="2200" kern="1200">
                <a:solidFill>
                  <a:schemeClr val="tx1"/>
                </a:solidFill>
                <a:latin typeface="Futura Bk" pitchFamily="34" charset="0"/>
                <a:ea typeface="+mn-ea"/>
                <a:cs typeface="+mn-cs"/>
              </a:defRPr>
            </a:lvl3pPr>
            <a:lvl4pPr marL="1600200" indent="-228600" algn="l" rtl="0" eaLnBrk="0" fontAlgn="base" hangingPunct="0">
              <a:lnSpc>
                <a:spcPct val="95000"/>
              </a:lnSpc>
              <a:spcBef>
                <a:spcPct val="10000"/>
              </a:spcBef>
              <a:spcAft>
                <a:spcPct val="30000"/>
              </a:spcAft>
              <a:buFont typeface="Futura Bk" pitchFamily="34" charset="0"/>
              <a:buChar char="–"/>
              <a:defRPr sz="2400" kern="1200">
                <a:solidFill>
                  <a:schemeClr val="tx1"/>
                </a:solidFill>
                <a:latin typeface="Futura Bk" pitchFamily="34" charset="0"/>
                <a:ea typeface="+mn-ea"/>
                <a:cs typeface="+mn-cs"/>
              </a:defRPr>
            </a:lvl4pPr>
            <a:lvl5pPr marL="2057400" indent="-228600" algn="l" rtl="0" eaLnBrk="0" fontAlgn="base"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5pPr>
            <a:lvl6pPr marL="25146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6pPr>
            <a:lvl7pPr marL="29718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7pPr>
            <a:lvl8pPr marL="34290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8pPr>
            <a:lvl9pPr marL="38862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9pPr>
          </a:lstStyle>
          <a:p>
            <a:pPr>
              <a:lnSpc>
                <a:spcPct val="100000"/>
              </a:lnSpc>
              <a:spcBef>
                <a:spcPct val="0"/>
              </a:spcBef>
              <a:spcAft>
                <a:spcPct val="0"/>
              </a:spcAft>
              <a:buSzTx/>
              <a:buFontTx/>
              <a:buNone/>
            </a:pPr>
            <a:r>
              <a:rPr lang="en-US" sz="800" smtClean="0">
                <a:solidFill>
                  <a:srgbClr val="5A93B6"/>
                </a:solidFill>
              </a:rPr>
              <a:t>page </a:t>
            </a:r>
            <a:fld id="{AFEBE58C-6798-4DE8-A9A7-6D8CE5A2307B}" type="slidenum">
              <a:rPr lang="en-US" sz="800" smtClean="0">
                <a:solidFill>
                  <a:srgbClr val="5A93B6"/>
                </a:solidFill>
              </a:rPr>
              <a:pPr>
                <a:lnSpc>
                  <a:spcPct val="100000"/>
                </a:lnSpc>
                <a:spcBef>
                  <a:spcPct val="0"/>
                </a:spcBef>
                <a:spcAft>
                  <a:spcPct val="0"/>
                </a:spcAft>
                <a:buSzTx/>
                <a:buFontTx/>
                <a:buNone/>
              </a:pPr>
              <a:t>6</a:t>
            </a:fld>
            <a:endParaRPr lang="en-US" sz="800">
              <a:solidFill>
                <a:srgbClr val="5A93B6"/>
              </a:solidFill>
            </a:endParaRPr>
          </a:p>
        </p:txBody>
      </p:sp>
      <p:sp>
        <p:nvSpPr>
          <p:cNvPr id="6" name="Rectangle 3"/>
          <p:cNvSpPr>
            <a:spLocks noChangeArrowheads="1"/>
          </p:cNvSpPr>
          <p:nvPr/>
        </p:nvSpPr>
        <p:spPr bwMode="black">
          <a:xfrm>
            <a:off x="338138" y="5414963"/>
            <a:ext cx="8221662"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7160" rIns="0" bIns="0"/>
          <a:lstStyle>
            <a:lvl1pPr marL="342900" indent="-342900" defTabSz="742950">
              <a:lnSpc>
                <a:spcPct val="90000"/>
              </a:lnSpc>
              <a:spcBef>
                <a:spcPct val="10000"/>
              </a:spcBef>
              <a:spcAft>
                <a:spcPct val="10000"/>
              </a:spcAft>
              <a:buSzPct val="80000"/>
              <a:buChar char="•"/>
              <a:defRPr sz="2600">
                <a:solidFill>
                  <a:schemeClr val="tx1"/>
                </a:solidFill>
                <a:latin typeface="Futura Bk" pitchFamily="34" charset="0"/>
              </a:defRPr>
            </a:lvl1pPr>
            <a:lvl2pPr marL="471488" indent="-244475" defTabSz="7429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defTabSz="74295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defTabSz="74295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defTabSz="742950">
              <a:lnSpc>
                <a:spcPct val="95000"/>
              </a:lnSpc>
              <a:spcBef>
                <a:spcPct val="10000"/>
              </a:spcBef>
              <a:spcAft>
                <a:spcPct val="30000"/>
              </a:spcAft>
              <a:buChar char="–"/>
              <a:defRPr>
                <a:solidFill>
                  <a:schemeClr val="tx1"/>
                </a:solidFill>
                <a:latin typeface="Futura Bk" pitchFamily="34" charset="0"/>
              </a:defRPr>
            </a:lvl5pPr>
            <a:lvl6pPr marL="25146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defTabSz="742950" eaLnBrk="0" fontAlgn="base" hangingPunct="0">
              <a:lnSpc>
                <a:spcPct val="95000"/>
              </a:lnSpc>
              <a:spcBef>
                <a:spcPct val="10000"/>
              </a:spcBef>
              <a:spcAft>
                <a:spcPct val="30000"/>
              </a:spcAft>
              <a:buChar char="–"/>
              <a:defRPr>
                <a:solidFill>
                  <a:schemeClr val="tx1"/>
                </a:solidFill>
                <a:latin typeface="Futura Bk" pitchFamily="34" charset="0"/>
              </a:defRPr>
            </a:lvl9pPr>
          </a:lstStyle>
          <a:p>
            <a:pPr lvl="1" eaLnBrk="1" hangingPunct="1">
              <a:buFont typeface="Futura Bk" pitchFamily="34" charset="0"/>
              <a:buNone/>
            </a:pPr>
            <a:endParaRPr lang="en-US" dirty="0">
              <a:solidFill>
                <a:schemeClr val="bg2"/>
              </a:solidFill>
            </a:endParaRPr>
          </a:p>
          <a:p>
            <a:pPr lvl="1" eaLnBrk="1" hangingPunct="1">
              <a:buFont typeface="Futura Bk" pitchFamily="34" charset="0"/>
              <a:buNone/>
            </a:pPr>
            <a:r>
              <a:rPr lang="en-US" b="1" dirty="0">
                <a:solidFill>
                  <a:srgbClr val="800000"/>
                </a:solidFill>
              </a:rPr>
              <a:t>Still, how to explain the mintmark discrepancy?</a:t>
            </a:r>
          </a:p>
        </p:txBody>
      </p:sp>
      <p:pic>
        <p:nvPicPr>
          <p:cNvPr id="7" name="Picture 7" descr="C:\JMF\BCCS-website\BCCS-MicroO-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1622425"/>
            <a:ext cx="3967162"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CCS-MicroO-image-re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9138" y="1612900"/>
            <a:ext cx="39433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6063" y="1614488"/>
            <a:ext cx="3386137"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sm"/>
              </a14:hiddenLine>
            </a:ext>
          </a:extLst>
        </p:spPr>
      </p:pic>
    </p:spTree>
    <p:extLst>
      <p:ext uri="{BB962C8B-B14F-4D97-AF65-F5344CB8AC3E}">
        <p14:creationId xmlns:p14="http://schemas.microsoft.com/office/powerpoint/2010/main" val="991199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needed</a:t>
            </a:r>
            <a:endParaRPr lang="en-US" dirty="0"/>
          </a:p>
        </p:txBody>
      </p:sp>
      <p:sp>
        <p:nvSpPr>
          <p:cNvPr id="3" name="Content Placeholder 2"/>
          <p:cNvSpPr>
            <a:spLocks noGrp="1"/>
          </p:cNvSpPr>
          <p:nvPr>
            <p:ph idx="1"/>
          </p:nvPr>
        </p:nvSpPr>
        <p:spPr>
          <a:xfrm>
            <a:off x="3814763" y="1273175"/>
            <a:ext cx="5091112" cy="5270500"/>
          </a:xfrm>
        </p:spPr>
        <p:txBody>
          <a:bodyPr/>
          <a:lstStyle/>
          <a:p>
            <a:pPr marL="0" indent="0">
              <a:buNone/>
            </a:pPr>
            <a:r>
              <a:rPr lang="en-US" dirty="0" smtClean="0"/>
              <a:t>??? Die chip?  </a:t>
            </a:r>
          </a:p>
          <a:p>
            <a:pPr marL="0" indent="0">
              <a:buNone/>
            </a:pPr>
            <a:r>
              <a:rPr lang="en-US" dirty="0" smtClean="0"/>
              <a:t>  </a:t>
            </a:r>
            <a:r>
              <a:rPr lang="en-US" i="1" dirty="0" smtClean="0"/>
              <a:t>Not likely</a:t>
            </a:r>
          </a:p>
          <a:p>
            <a:pPr marL="0" indent="0">
              <a:spcBef>
                <a:spcPts val="1200"/>
              </a:spcBef>
              <a:buNone/>
            </a:pPr>
            <a:r>
              <a:rPr lang="en-US" dirty="0" smtClean="0"/>
              <a:t>??? Uneven punch into die?</a:t>
            </a:r>
          </a:p>
          <a:p>
            <a:pPr marL="0" indent="0">
              <a:buNone/>
            </a:pPr>
            <a:endParaRPr lang="en-US" dirty="0" smtClean="0"/>
          </a:p>
          <a:p>
            <a:pPr marL="0" indent="0">
              <a:buNone/>
            </a:pPr>
            <a:r>
              <a:rPr lang="en-US" b="1" dirty="0" smtClean="0"/>
              <a:t>Task:  </a:t>
            </a:r>
          </a:p>
          <a:p>
            <a:pPr>
              <a:spcBef>
                <a:spcPts val="900"/>
              </a:spcBef>
            </a:pPr>
            <a:r>
              <a:rPr lang="en-US" dirty="0" smtClean="0"/>
              <a:t>Find another coin where the same asymmetrical, same-sized mintmark punch was used</a:t>
            </a:r>
          </a:p>
          <a:p>
            <a:pPr>
              <a:spcBef>
                <a:spcPts val="900"/>
              </a:spcBef>
            </a:pPr>
            <a:r>
              <a:rPr lang="en-US" dirty="0" smtClean="0"/>
              <a:t>Or at least find another coin with a mintmark that looks like this</a:t>
            </a:r>
          </a:p>
          <a:p>
            <a:endParaRPr lang="en-US" dirty="0" smtClean="0"/>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7</a:t>
            </a:fld>
            <a:endParaRPr lang="en-US"/>
          </a:p>
        </p:txBody>
      </p:sp>
      <p:pic>
        <p:nvPicPr>
          <p:cNvPr id="8" name="Picture 8" descr="C:\JMF\BCCS-website\Micr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2" y="2254250"/>
            <a:ext cx="2840267"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0200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another quarter -   </a:t>
            </a:r>
            <a:r>
              <a:rPr lang="en-US" sz="3200" dirty="0" smtClean="0"/>
              <a:t>1891-O</a:t>
            </a:r>
            <a:endParaRPr lang="en-US" sz="3200" dirty="0"/>
          </a:p>
        </p:txBody>
      </p:sp>
      <p:sp>
        <p:nvSpPr>
          <p:cNvPr id="3" name="Content Placeholder 2"/>
          <p:cNvSpPr>
            <a:spLocks noGrp="1"/>
          </p:cNvSpPr>
          <p:nvPr>
            <p:ph idx="1"/>
          </p:nvPr>
        </p:nvSpPr>
        <p:spPr/>
        <p:txBody>
          <a:bodyPr/>
          <a:lstStyle/>
          <a:p>
            <a:r>
              <a:rPr lang="en-US" dirty="0" smtClean="0"/>
              <a:t>Mintmark too large and not asymmetrical</a:t>
            </a:r>
          </a:p>
          <a:p>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8</a:t>
            </a:fld>
            <a:endParaRPr lang="en-US"/>
          </a:p>
        </p:txBody>
      </p:sp>
      <p:pic>
        <p:nvPicPr>
          <p:cNvPr id="6" name="Picture 8" descr="C:\JMF\BCCS-website\Micr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2525713"/>
            <a:ext cx="3284538"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788" y="2773363"/>
            <a:ext cx="367823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sm"/>
              </a14:hiddenLine>
            </a:ext>
          </a:extLst>
        </p:spPr>
      </p:pic>
      <p:pic>
        <p:nvPicPr>
          <p:cNvPr id="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2714625"/>
            <a:ext cx="33242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sm"/>
              </a14:hiddenLine>
            </a:ext>
          </a:extLst>
        </p:spPr>
      </p:pic>
    </p:spTree>
    <p:extLst>
      <p:ext uri="{BB962C8B-B14F-4D97-AF65-F5344CB8AC3E}">
        <p14:creationId xmlns:p14="http://schemas.microsoft.com/office/powerpoint/2010/main" val="3029697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16667E-6 -2.22222E-6 L -0.27344 0.00834 " pathEditMode="relative" rAng="0" ptsTypes="AA">
                                      <p:cBhvr>
                                        <p:cTn id="10" dur="2000" fill="hold"/>
                                        <p:tgtEl>
                                          <p:spTgt spid="8"/>
                                        </p:tgtEl>
                                        <p:attrNameLst>
                                          <p:attrName>ppt_x</p:attrName>
                                          <p:attrName>ppt_y</p:attrName>
                                        </p:attrNameLst>
                                      </p:cBhvr>
                                      <p:rCtr x="-13681"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denominations</a:t>
            </a:r>
            <a:endParaRPr lang="en-US" dirty="0"/>
          </a:p>
        </p:txBody>
      </p:sp>
      <p:sp>
        <p:nvSpPr>
          <p:cNvPr id="3" name="Content Placeholder 2"/>
          <p:cNvSpPr>
            <a:spLocks noGrp="1"/>
          </p:cNvSpPr>
          <p:nvPr>
            <p:ph idx="1"/>
          </p:nvPr>
        </p:nvSpPr>
        <p:spPr/>
        <p:txBody>
          <a:bodyPr/>
          <a:lstStyle/>
          <a:p>
            <a:r>
              <a:rPr lang="en-US" dirty="0" smtClean="0"/>
              <a:t>Perhaps other denominations used the same size mintmark?</a:t>
            </a:r>
          </a:p>
          <a:p>
            <a:pPr lvl="1"/>
            <a:r>
              <a:rPr lang="en-US" dirty="0" smtClean="0"/>
              <a:t>Dime:  no, larger than the quarter (1905-O Micro O)</a:t>
            </a:r>
          </a:p>
          <a:p>
            <a:pPr lvl="1"/>
            <a:r>
              <a:rPr lang="en-US" dirty="0" smtClean="0"/>
              <a:t>Dollar:  no, larger than the quarter (genuine1880-O, 1899-O Small O coins)</a:t>
            </a:r>
          </a:p>
          <a:p>
            <a:endParaRPr lang="en-US" dirty="0" smtClean="0"/>
          </a:p>
          <a:p>
            <a:r>
              <a:rPr lang="en-US" dirty="0" smtClean="0"/>
              <a:t>This leaves gold</a:t>
            </a:r>
          </a:p>
          <a:p>
            <a:pPr lvl="1"/>
            <a:r>
              <a:rPr lang="en-US" dirty="0" smtClean="0"/>
              <a:t>Gold dollar:   no – last O-mint was 1856</a:t>
            </a:r>
          </a:p>
          <a:p>
            <a:pPr lvl="1"/>
            <a:r>
              <a:rPr lang="en-US" dirty="0" smtClean="0"/>
              <a:t>Quarter Eagle:  no – last O-mint was 1856</a:t>
            </a:r>
          </a:p>
          <a:p>
            <a:pPr lvl="1"/>
            <a:r>
              <a:rPr lang="en-US" dirty="0" smtClean="0"/>
              <a:t>3-Dollar:  no – only in 1854, and large O at that</a:t>
            </a:r>
          </a:p>
          <a:p>
            <a:pPr lvl="1"/>
            <a:r>
              <a:rPr lang="en-US" dirty="0" smtClean="0"/>
              <a:t>Double Eagle:  no – last issued in 1879</a:t>
            </a:r>
          </a:p>
          <a:p>
            <a:pPr lvl="1"/>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9</a:t>
            </a:fld>
            <a:endParaRPr lang="en-US"/>
          </a:p>
        </p:txBody>
      </p:sp>
    </p:spTree>
    <p:extLst>
      <p:ext uri="{BB962C8B-B14F-4D97-AF65-F5344CB8AC3E}">
        <p14:creationId xmlns:p14="http://schemas.microsoft.com/office/powerpoint/2010/main" val="65802344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215E9B"/>
      </a:dk2>
      <a:lt2>
        <a:srgbClr val="FFFFFF"/>
      </a:lt2>
      <a:accent1>
        <a:srgbClr val="EAA200"/>
      </a:accent1>
      <a:accent2>
        <a:srgbClr val="008266"/>
      </a:accent2>
      <a:accent3>
        <a:srgbClr val="ABB6CB"/>
      </a:accent3>
      <a:accent4>
        <a:srgbClr val="DADADA"/>
      </a:accent4>
      <a:accent5>
        <a:srgbClr val="F3CEAA"/>
      </a:accent5>
      <a:accent6>
        <a:srgbClr val="00755C"/>
      </a:accent6>
      <a:hlink>
        <a:srgbClr val="E77003"/>
      </a:hlink>
      <a:folHlink>
        <a:srgbClr val="215E9B"/>
      </a:folHlink>
    </a:clrScheme>
    <a:fontScheme name="blank">
      <a:majorFont>
        <a:latin typeface="Futura Hv"/>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lg" len="sm"/>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Futura Hv"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lg" len="sm"/>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Futura Hv" pitchFamily="34" charset="0"/>
          </a:defRPr>
        </a:defPPr>
      </a:lstStyle>
    </a:lnDef>
  </a:objectDefaults>
  <a:extraClrSchemeLst>
    <a:extraClrScheme>
      <a:clrScheme name="blank 1">
        <a:dk1>
          <a:srgbClr val="000000"/>
        </a:dk1>
        <a:lt1>
          <a:srgbClr val="FFFFFF"/>
        </a:lt1>
        <a:dk2>
          <a:srgbClr val="215E9B"/>
        </a:dk2>
        <a:lt2>
          <a:srgbClr val="FFFFFF"/>
        </a:lt2>
        <a:accent1>
          <a:srgbClr val="EAA200"/>
        </a:accent1>
        <a:accent2>
          <a:srgbClr val="008266"/>
        </a:accent2>
        <a:accent3>
          <a:srgbClr val="ABB6CB"/>
        </a:accent3>
        <a:accent4>
          <a:srgbClr val="DADADA"/>
        </a:accent4>
        <a:accent5>
          <a:srgbClr val="F3CEAA"/>
        </a:accent5>
        <a:accent6>
          <a:srgbClr val="00755C"/>
        </a:accent6>
        <a:hlink>
          <a:srgbClr val="E77003"/>
        </a:hlink>
        <a:folHlink>
          <a:srgbClr val="215E9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73701</TotalTime>
  <Words>2048</Words>
  <Application>Microsoft Office PowerPoint</Application>
  <PresentationFormat>Letter Paper (8.5x11 in)</PresentationFormat>
  <Paragraphs>154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Futura Bk</vt:lpstr>
      <vt:lpstr>Futura Hv</vt:lpstr>
      <vt:lpstr>blank</vt:lpstr>
      <vt:lpstr>1892-O Micro O Half:  Fact or Fiction?</vt:lpstr>
      <vt:lpstr>The coin</vt:lpstr>
      <vt:lpstr>An interesting perspective… Manchester NH Coin Expo</vt:lpstr>
      <vt:lpstr>Their doubt about the 1892-O</vt:lpstr>
      <vt:lpstr>Other considerations</vt:lpstr>
      <vt:lpstr>No way this is counterfeit!</vt:lpstr>
      <vt:lpstr>Research needed</vt:lpstr>
      <vt:lpstr>Look at another quarter -   1891-O</vt:lpstr>
      <vt:lpstr>Other denominations</vt:lpstr>
      <vt:lpstr>Comparing with the Half Eagle</vt:lpstr>
      <vt:lpstr>Comparing with the Eagle</vt:lpstr>
      <vt:lpstr>If the year before (1891-O) was examined…</vt:lpstr>
      <vt:lpstr>Summary</vt:lpstr>
      <vt:lpstr>The only conclusion…</vt:lpstr>
      <vt:lpstr>Thank you!  Questions?</vt:lpstr>
    </vt:vector>
  </TitlesOfParts>
  <Company>Compaq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dc:creator>
  <cp:lastModifiedBy>John Frost</cp:lastModifiedBy>
  <cp:revision>238</cp:revision>
  <dcterms:created xsi:type="dcterms:W3CDTF">2002-05-03T21:01:29Z</dcterms:created>
  <dcterms:modified xsi:type="dcterms:W3CDTF">2016-10-03T02:29:07Z</dcterms:modified>
</cp:coreProperties>
</file>